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9" r:id="rId3"/>
    <p:sldId id="258" r:id="rId4"/>
    <p:sldId id="270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1" r:id="rId14"/>
    <p:sldId id="265" r:id="rId15"/>
    <p:sldId id="266" r:id="rId16"/>
    <p:sldId id="257" r:id="rId17"/>
    <p:sldId id="279" r:id="rId18"/>
    <p:sldId id="27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645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C5A2D-11E2-4F70-AE98-EEA38E4F0667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5D3F5-8B67-4B5C-82BE-7B3FEAA8F6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93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0C056-3E92-49A5-8E13-C5965D264104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61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0C056-3E92-49A5-8E13-C5965D264104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6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0C056-3E92-49A5-8E13-C5965D264104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41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D295C-823D-4D79-BFA9-E353CC200F4E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50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EDD1A9-55AD-457C-AD13-19A4D431855E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18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6F9703-8376-4464-8E9B-E30EA00BF362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63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819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697DA-8959-4D1E-9BAC-DD30819F8031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65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33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51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0E035-30B2-45A4-B767-DB9EFE904A9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47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2D76A-5943-4F38-8684-56A641A315B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61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4873B-DE96-48AC-AF27-0507E27208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125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3816-5731-4F28-B461-F4DADF31FC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87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19C26-B68D-43AE-A11B-CEE853F9A5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07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46247-37DE-4796-A25A-22E1754977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1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8DD8D-B8D3-43BE-AFF8-35F3489F5EA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24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85B8-22DD-45E4-B357-CBF3F98825C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91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553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C0CEC-68A8-48E1-910F-BB133FE8B4A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86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21297-8AA3-46B8-903D-E65628CE91C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688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04FA-9FF2-4A6D-A526-F66DA7DAF4E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04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5465F-0B10-459A-BD31-145AC53CD30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62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9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38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0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17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20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8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80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43DFC-A815-4BC1-ABAF-A184D7194A74}" type="datetimeFigureOut">
              <a:rPr lang="nl-NL" smtClean="0"/>
              <a:t>27-11-2017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CE6BA-BB2E-4302-8BD8-91694557B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8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61CCB94-2E49-418D-A810-7CE7F748CE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60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jpe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hyperlink" Target="http://bhic.memorix.nl/oai2/?image=bhic:col1:dat52256:FOTOHA.0989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hyperlink" Target="http://www.streekselecties.nl/cases/casestudy/cat=0/c=61/gijs_streekproducten.html?p=1" TargetMode="External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25.jpeg"/><Relationship Id="rId34" Type="http://schemas.openxmlformats.org/officeDocument/2006/relationships/image" Target="../media/image54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hyperlink" Target="http://www.voetsspecialiteiten.nl/" TargetMode="External"/><Relationship Id="rId3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29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jpeg"/><Relationship Id="rId24" Type="http://schemas.openxmlformats.org/officeDocument/2006/relationships/image" Target="../media/image45.jpeg"/><Relationship Id="rId32" Type="http://schemas.openxmlformats.org/officeDocument/2006/relationships/image" Target="../media/image52.jpeg"/><Relationship Id="rId5" Type="http://schemas.openxmlformats.org/officeDocument/2006/relationships/image" Target="../media/image15.jpeg"/><Relationship Id="rId15" Type="http://schemas.openxmlformats.org/officeDocument/2006/relationships/image" Target="../media/image39.jpeg"/><Relationship Id="rId23" Type="http://schemas.openxmlformats.org/officeDocument/2006/relationships/image" Target="../media/image26.jpeg"/><Relationship Id="rId28" Type="http://schemas.openxmlformats.org/officeDocument/2006/relationships/image" Target="../media/image48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31" Type="http://schemas.openxmlformats.org/officeDocument/2006/relationships/image" Target="../media/image51.png"/><Relationship Id="rId4" Type="http://schemas.openxmlformats.org/officeDocument/2006/relationships/hyperlink" Target="http://bhic.memorix.nl/oai2/?image=bhic:col1:dat52256:FOTOHA.0989.jpg" TargetMode="External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hyperlink" Target="http://www.streekselecties.nl/cases/casestudy/cat=0/c=61/gijs_streekproducten.html?p=1" TargetMode="External"/><Relationship Id="rId27" Type="http://schemas.openxmlformats.org/officeDocument/2006/relationships/image" Target="../media/image47.jpeg"/><Relationship Id="rId30" Type="http://schemas.openxmlformats.org/officeDocument/2006/relationships/image" Target="../media/image50.jpeg"/><Relationship Id="rId35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hyperlink" Target="http://bhic.memorix.nl/oai2/?image=bhic:col1:dat52256:FOTOHA.0989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 dirty="0"/>
          </a:p>
        </p:txBody>
      </p:sp>
      <p:pic>
        <p:nvPicPr>
          <p:cNvPr id="14339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0"/>
            <a:ext cx="12192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4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2800" dirty="0">
              <a:solidFill>
                <a:srgbClr val="05891E"/>
              </a:solidFill>
              <a:latin typeface="+mj-lt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919289" y="1557338"/>
            <a:ext cx="8497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dirty="0"/>
              <a:t>     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Heeswijk-Dinther, 28 november 2017</a:t>
            </a: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      Wiet van Meel</a:t>
            </a:r>
          </a:p>
        </p:txBody>
      </p:sp>
      <p:sp>
        <p:nvSpPr>
          <p:cNvPr id="3" name="Rechthoek 2"/>
          <p:cNvSpPr/>
          <p:nvPr/>
        </p:nvSpPr>
        <p:spPr>
          <a:xfrm>
            <a:off x="3047999" y="1378635"/>
            <a:ext cx="64912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Masterclass VAB impuls</a:t>
            </a:r>
          </a:p>
          <a:p>
            <a:pPr algn="ctr"/>
            <a:br>
              <a:rPr lang="nl-NL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Verduurzaming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als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perspectief</a:t>
            </a:r>
            <a:endParaRPr lang="nl-NL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10" descr="Pontifax_logo_LR">
            <a:extLst>
              <a:ext uri="{FF2B5EF4-FFF2-40B4-BE49-F238E27FC236}">
                <a16:creationId xmlns:a16="http://schemas.microsoft.com/office/drawing/2014/main" id="{8F11C161-1839-41C7-8718-50F9F806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76300" y="5482462"/>
            <a:ext cx="2308094" cy="822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94080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keraccolade 49"/>
          <p:cNvSpPr/>
          <p:nvPr/>
        </p:nvSpPr>
        <p:spPr>
          <a:xfrm rot="10800000" flipV="1">
            <a:off x="3648076" y="2420938"/>
            <a:ext cx="1223963" cy="2736850"/>
          </a:xfrm>
          <a:prstGeom prst="leftBrace">
            <a:avLst/>
          </a:prstGeom>
          <a:ln w="44450"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3" name="Rechte verbindingslijn met pijl 52"/>
          <p:cNvCxnSpPr/>
          <p:nvPr/>
        </p:nvCxnSpPr>
        <p:spPr>
          <a:xfrm flipH="1">
            <a:off x="3648076" y="3789363"/>
            <a:ext cx="1223963" cy="0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headEnd type="none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6" name="Tekstvak 16"/>
          <p:cNvSpPr txBox="1">
            <a:spLocks noChangeArrowheads="1"/>
          </p:cNvSpPr>
          <p:nvPr/>
        </p:nvSpPr>
        <p:spPr bwMode="auto">
          <a:xfrm>
            <a:off x="349624" y="165100"/>
            <a:ext cx="905472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400" b="1" dirty="0">
              <a:solidFill>
                <a:srgbClr val="339933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Positie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marktgeorienteerde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producent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streekproducten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:                      </a:t>
            </a:r>
            <a:r>
              <a:rPr lang="en-US" altLang="nl-NL" sz="1400" b="1" dirty="0" err="1">
                <a:solidFill>
                  <a:srgbClr val="166645"/>
                </a:solidFill>
                <a:latin typeface="Calibri" panose="020F0502020204030204" pitchFamily="34" charset="0"/>
              </a:rPr>
              <a:t>K</a:t>
            </a:r>
            <a:r>
              <a:rPr lang="en-US" altLang="nl-NL" sz="1600" b="1" dirty="0" err="1">
                <a:solidFill>
                  <a:srgbClr val="166645"/>
                </a:solidFill>
                <a:latin typeface="Calibri" panose="020F0502020204030204" pitchFamily="34" charset="0"/>
              </a:rPr>
              <a:t>etenregisseur</a:t>
            </a:r>
            <a:endParaRPr lang="en-US" altLang="nl-NL" sz="1600" b="1" dirty="0">
              <a:solidFill>
                <a:srgbClr val="166645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vaal 19"/>
          <p:cNvSpPr/>
          <p:nvPr/>
        </p:nvSpPr>
        <p:spPr>
          <a:xfrm>
            <a:off x="2170114" y="4078289"/>
            <a:ext cx="396875" cy="3587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Ovaal 26"/>
          <p:cNvSpPr/>
          <p:nvPr/>
        </p:nvSpPr>
        <p:spPr>
          <a:xfrm>
            <a:off x="2170114" y="3646489"/>
            <a:ext cx="396875" cy="3587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Ovaal 27"/>
          <p:cNvSpPr/>
          <p:nvPr/>
        </p:nvSpPr>
        <p:spPr>
          <a:xfrm>
            <a:off x="3178176" y="3213101"/>
            <a:ext cx="396875" cy="36036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Ovaal 29"/>
          <p:cNvSpPr/>
          <p:nvPr/>
        </p:nvSpPr>
        <p:spPr>
          <a:xfrm>
            <a:off x="2170114" y="2779713"/>
            <a:ext cx="396875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Ovaal 30"/>
          <p:cNvSpPr/>
          <p:nvPr/>
        </p:nvSpPr>
        <p:spPr>
          <a:xfrm>
            <a:off x="3178176" y="3644901"/>
            <a:ext cx="396875" cy="36036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" name="Ovaal 31"/>
          <p:cNvSpPr/>
          <p:nvPr/>
        </p:nvSpPr>
        <p:spPr>
          <a:xfrm>
            <a:off x="3178176" y="4076701"/>
            <a:ext cx="396875" cy="36036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Ovaal 32"/>
          <p:cNvSpPr/>
          <p:nvPr/>
        </p:nvSpPr>
        <p:spPr>
          <a:xfrm>
            <a:off x="2674939" y="2781301"/>
            <a:ext cx="396875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Ovaal 33"/>
          <p:cNvSpPr/>
          <p:nvPr/>
        </p:nvSpPr>
        <p:spPr>
          <a:xfrm>
            <a:off x="2170114" y="3213101"/>
            <a:ext cx="396875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Ovaal 37"/>
          <p:cNvSpPr/>
          <p:nvPr/>
        </p:nvSpPr>
        <p:spPr>
          <a:xfrm>
            <a:off x="2674939" y="3213101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Ovaal 39"/>
          <p:cNvSpPr/>
          <p:nvPr/>
        </p:nvSpPr>
        <p:spPr>
          <a:xfrm>
            <a:off x="2171700" y="4508501"/>
            <a:ext cx="395288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Ovaal 40"/>
          <p:cNvSpPr/>
          <p:nvPr/>
        </p:nvSpPr>
        <p:spPr>
          <a:xfrm>
            <a:off x="2674939" y="3644901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Ovaal 41"/>
          <p:cNvSpPr/>
          <p:nvPr/>
        </p:nvSpPr>
        <p:spPr>
          <a:xfrm>
            <a:off x="2674939" y="4076701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" name="Ovaal 42"/>
          <p:cNvSpPr/>
          <p:nvPr/>
        </p:nvSpPr>
        <p:spPr>
          <a:xfrm>
            <a:off x="2674939" y="4508501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4" name="Ovaal 53"/>
          <p:cNvSpPr/>
          <p:nvPr/>
        </p:nvSpPr>
        <p:spPr>
          <a:xfrm>
            <a:off x="6416489" y="4074707"/>
            <a:ext cx="395287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Ovaal 54"/>
          <p:cNvSpPr/>
          <p:nvPr/>
        </p:nvSpPr>
        <p:spPr>
          <a:xfrm>
            <a:off x="5863758" y="3214942"/>
            <a:ext cx="395288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7" name="Ovaal 56"/>
          <p:cNvSpPr/>
          <p:nvPr/>
        </p:nvSpPr>
        <p:spPr>
          <a:xfrm>
            <a:off x="5846296" y="4077495"/>
            <a:ext cx="395288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8" name="Ovaal 57"/>
          <p:cNvSpPr/>
          <p:nvPr/>
        </p:nvSpPr>
        <p:spPr>
          <a:xfrm>
            <a:off x="5285582" y="4070949"/>
            <a:ext cx="395287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Ovaal 58"/>
          <p:cNvSpPr/>
          <p:nvPr/>
        </p:nvSpPr>
        <p:spPr>
          <a:xfrm>
            <a:off x="5293193" y="3208482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0" name="Ovaal 59"/>
          <p:cNvSpPr/>
          <p:nvPr/>
        </p:nvSpPr>
        <p:spPr>
          <a:xfrm>
            <a:off x="6451600" y="3214942"/>
            <a:ext cx="395287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3" name="Ovaal 92"/>
          <p:cNvSpPr/>
          <p:nvPr/>
        </p:nvSpPr>
        <p:spPr>
          <a:xfrm>
            <a:off x="9120189" y="3573464"/>
            <a:ext cx="396875" cy="3587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4" name="Ovaal 93"/>
          <p:cNvSpPr/>
          <p:nvPr/>
        </p:nvSpPr>
        <p:spPr>
          <a:xfrm>
            <a:off x="9120189" y="3140076"/>
            <a:ext cx="396875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5" name="Ovaal 94"/>
          <p:cNvSpPr/>
          <p:nvPr/>
        </p:nvSpPr>
        <p:spPr>
          <a:xfrm>
            <a:off x="9120189" y="4005263"/>
            <a:ext cx="396875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8" name="Ovaal 97"/>
          <p:cNvSpPr/>
          <p:nvPr/>
        </p:nvSpPr>
        <p:spPr>
          <a:xfrm>
            <a:off x="9120189" y="4437063"/>
            <a:ext cx="396875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1" name="Ovaal 100"/>
          <p:cNvSpPr/>
          <p:nvPr/>
        </p:nvSpPr>
        <p:spPr>
          <a:xfrm>
            <a:off x="9120189" y="2708276"/>
            <a:ext cx="396875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4" name="Ovaal 103"/>
          <p:cNvSpPr/>
          <p:nvPr/>
        </p:nvSpPr>
        <p:spPr>
          <a:xfrm>
            <a:off x="8616950" y="3573464"/>
            <a:ext cx="395288" cy="3587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5" name="Ovaal 104"/>
          <p:cNvSpPr/>
          <p:nvPr/>
        </p:nvSpPr>
        <p:spPr>
          <a:xfrm>
            <a:off x="8616950" y="3140076"/>
            <a:ext cx="395288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6" name="Ovaal 105"/>
          <p:cNvSpPr/>
          <p:nvPr/>
        </p:nvSpPr>
        <p:spPr>
          <a:xfrm>
            <a:off x="8616950" y="4005263"/>
            <a:ext cx="395288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9" name="Ovaal 108"/>
          <p:cNvSpPr/>
          <p:nvPr/>
        </p:nvSpPr>
        <p:spPr>
          <a:xfrm>
            <a:off x="8616950" y="4437063"/>
            <a:ext cx="395288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Ovaal 111"/>
          <p:cNvSpPr/>
          <p:nvPr/>
        </p:nvSpPr>
        <p:spPr>
          <a:xfrm>
            <a:off x="8616950" y="2708276"/>
            <a:ext cx="395288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5" name="Ovaal 44"/>
          <p:cNvSpPr/>
          <p:nvPr/>
        </p:nvSpPr>
        <p:spPr>
          <a:xfrm>
            <a:off x="2170114" y="2349501"/>
            <a:ext cx="396875" cy="360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Ovaal 46"/>
          <p:cNvSpPr/>
          <p:nvPr/>
        </p:nvSpPr>
        <p:spPr>
          <a:xfrm>
            <a:off x="2674939" y="2351088"/>
            <a:ext cx="396875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Ovaal 50"/>
          <p:cNvSpPr/>
          <p:nvPr/>
        </p:nvSpPr>
        <p:spPr>
          <a:xfrm>
            <a:off x="2173289" y="4941888"/>
            <a:ext cx="395287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" name="Ovaal 51"/>
          <p:cNvSpPr/>
          <p:nvPr/>
        </p:nvSpPr>
        <p:spPr>
          <a:xfrm>
            <a:off x="2676525" y="4941888"/>
            <a:ext cx="395288" cy="3603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65" name="Rechte verbindingslijn 64"/>
          <p:cNvCxnSpPr/>
          <p:nvPr/>
        </p:nvCxnSpPr>
        <p:spPr>
          <a:xfrm>
            <a:off x="5159375" y="1196976"/>
            <a:ext cx="0" cy="5256213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/>
          <p:cNvCxnSpPr/>
          <p:nvPr/>
        </p:nvCxnSpPr>
        <p:spPr>
          <a:xfrm>
            <a:off x="6959600" y="1196976"/>
            <a:ext cx="0" cy="5256213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/>
          <p:cNvCxnSpPr/>
          <p:nvPr/>
        </p:nvCxnSpPr>
        <p:spPr>
          <a:xfrm>
            <a:off x="7248526" y="3789363"/>
            <a:ext cx="1223963" cy="0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headEnd type="none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inkeraccolade 67"/>
          <p:cNvSpPr/>
          <p:nvPr/>
        </p:nvSpPr>
        <p:spPr>
          <a:xfrm flipV="1">
            <a:off x="7248526" y="2420938"/>
            <a:ext cx="1223963" cy="2736850"/>
          </a:xfrm>
          <a:prstGeom prst="leftBrace">
            <a:avLst/>
          </a:prstGeom>
          <a:ln w="44450"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9914" name="Tekstvak 13"/>
          <p:cNvSpPr txBox="1">
            <a:spLocks noChangeArrowheads="1"/>
          </p:cNvSpPr>
          <p:nvPr/>
        </p:nvSpPr>
        <p:spPr bwMode="auto">
          <a:xfrm>
            <a:off x="3756026" y="1196975"/>
            <a:ext cx="5364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80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Leveranciers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          20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Coproducenten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	  100.000 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Klanten</a:t>
            </a:r>
            <a:endParaRPr lang="nl-NL" altLang="nl-NL" sz="1400" dirty="0">
              <a:solidFill>
                <a:srgbClr val="166645"/>
              </a:solidFill>
              <a:latin typeface="Calibri" panose="020F0502020204030204" pitchFamily="34" charset="0"/>
            </a:endParaRPr>
          </a:p>
        </p:txBody>
      </p:sp>
      <p:pic>
        <p:nvPicPr>
          <p:cNvPr id="79916" name="Picture 44" descr="Benny Bonnewit, alias Benny de Bont (joods onderduikertje) achter de kruiwagen met melkbus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28" y="4469973"/>
            <a:ext cx="1554271" cy="199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7" name="Picture 45" descr="man-grijs-p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99" y="4473731"/>
            <a:ext cx="1452166" cy="19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9" name="Picture 47" descr="nationalebeeldbank_2010-8-524546-2_oogsten-van-het-graan-met-de-maaidors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492376"/>
            <a:ext cx="647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0" name="Picture 48" descr="ANd9GcRoncLRU1zgxnsyXL21w0IRNhUr6IZnjw4__1PpmJEr3QAlML-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357563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1" name="Picture 49" descr="gra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581526"/>
            <a:ext cx="6477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2" name="Picture 50" descr="Supermark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2852739"/>
            <a:ext cx="6492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3" name="Picture 51" descr="GIJS streekproduct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149726"/>
            <a:ext cx="649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4" name="Picture 52" descr="Fotogalerij-cater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3429000"/>
            <a:ext cx="6445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5" name="Picture 53" descr="lekkernei-Tshirts-180x260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51" y="165100"/>
            <a:ext cx="25923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26" name="Picture 54" descr="Heibloem-eieren_logo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19" y="485094"/>
            <a:ext cx="10080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Pontifax_logo_LR">
            <a:extLst>
              <a:ext uri="{FF2B5EF4-FFF2-40B4-BE49-F238E27FC236}">
                <a16:creationId xmlns:a16="http://schemas.microsoft.com/office/drawing/2014/main" id="{411BC069-1B87-4D6A-AD3A-C9FE9502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2307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kstvak 12"/>
          <p:cNvSpPr txBox="1">
            <a:spLocks noChangeArrowheads="1"/>
          </p:cNvSpPr>
          <p:nvPr/>
        </p:nvSpPr>
        <p:spPr bwMode="auto">
          <a:xfrm>
            <a:off x="135824" y="0"/>
            <a:ext cx="11483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600" dirty="0">
              <a:solidFill>
                <a:srgbClr val="339933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600" dirty="0">
              <a:solidFill>
                <a:srgbClr val="339933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400" dirty="0">
                <a:solidFill>
                  <a:srgbClr val="339933"/>
                </a:solidFill>
                <a:latin typeface="Calibri" panose="020F0502020204030204" pitchFamily="34" charset="0"/>
              </a:rPr>
              <a:t>	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Positie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producent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van locale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eindproducten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:                              </a:t>
            </a:r>
            <a:r>
              <a:rPr lang="en-US" altLang="nl-NL" sz="1600" b="1" dirty="0">
                <a:solidFill>
                  <a:srgbClr val="166645"/>
                </a:solidFill>
                <a:latin typeface="Calibri" panose="020F0502020204030204" pitchFamily="34" charset="0"/>
              </a:rPr>
              <a:t>cluster </a:t>
            </a:r>
            <a:r>
              <a:rPr lang="nl-NL" sz="1600" b="1" dirty="0">
                <a:solidFill>
                  <a:srgbClr val="1666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coördinator</a:t>
            </a:r>
            <a:endParaRPr lang="en-US" altLang="nl-NL" sz="1600" b="1" dirty="0">
              <a:solidFill>
                <a:srgbClr val="1666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80899" name="Groep 1"/>
          <p:cNvGrpSpPr>
            <a:grpSpLocks/>
          </p:cNvGrpSpPr>
          <p:nvPr/>
        </p:nvGrpSpPr>
        <p:grpSpPr bwMode="auto">
          <a:xfrm>
            <a:off x="2351088" y="1052513"/>
            <a:ext cx="7993062" cy="5256212"/>
            <a:chOff x="539750" y="1196975"/>
            <a:chExt cx="7993063" cy="5256213"/>
          </a:xfrm>
        </p:grpSpPr>
        <p:cxnSp>
          <p:nvCxnSpPr>
            <p:cNvPr id="377" name="Rechte verbindingslijn 376"/>
            <p:cNvCxnSpPr/>
            <p:nvPr/>
          </p:nvCxnSpPr>
          <p:spPr>
            <a:xfrm>
              <a:off x="3635375" y="1196975"/>
              <a:ext cx="0" cy="5256213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Rechte verbindingslijn 377"/>
            <p:cNvCxnSpPr/>
            <p:nvPr/>
          </p:nvCxnSpPr>
          <p:spPr>
            <a:xfrm>
              <a:off x="5435601" y="1196975"/>
              <a:ext cx="0" cy="5256213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met pijl 45"/>
            <p:cNvCxnSpPr/>
            <p:nvPr/>
          </p:nvCxnSpPr>
          <p:spPr>
            <a:xfrm>
              <a:off x="5724526" y="3789362"/>
              <a:ext cx="1223962" cy="0"/>
            </a:xfrm>
            <a:prstGeom prst="straightConnector1">
              <a:avLst/>
            </a:prstGeom>
            <a:ln w="44450">
              <a:solidFill>
                <a:schemeClr val="bg1">
                  <a:lumMod val="75000"/>
                </a:schemeClr>
              </a:solidFill>
              <a:headEnd type="none"/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inkeraccolade 48"/>
            <p:cNvSpPr>
              <a:spLocks/>
            </p:cNvSpPr>
            <p:nvPr/>
          </p:nvSpPr>
          <p:spPr bwMode="auto">
            <a:xfrm flipV="1">
              <a:off x="5724526" y="2420937"/>
              <a:ext cx="1223962" cy="273685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44450" algn="ctr">
              <a:solidFill>
                <a:srgbClr val="BFBFB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>
                <a:defRPr/>
              </a:pPr>
              <a:endParaRPr lang="nl-NL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0" name="Linkeraccolade 49"/>
            <p:cNvSpPr/>
            <p:nvPr/>
          </p:nvSpPr>
          <p:spPr>
            <a:xfrm rot="10800000" flipV="1">
              <a:off x="2124075" y="2420937"/>
              <a:ext cx="1223962" cy="2736851"/>
            </a:xfrm>
            <a:prstGeom prst="leftBrace">
              <a:avLst/>
            </a:prstGeom>
            <a:ln w="44450">
              <a:solidFill>
                <a:schemeClr val="bg1">
                  <a:lumMod val="75000"/>
                </a:schemeClr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53" name="Rechte verbindingslijn met pijl 52"/>
            <p:cNvCxnSpPr/>
            <p:nvPr/>
          </p:nvCxnSpPr>
          <p:spPr>
            <a:xfrm flipH="1">
              <a:off x="2124075" y="3789362"/>
              <a:ext cx="1223962" cy="0"/>
            </a:xfrm>
            <a:prstGeom prst="straightConnector1">
              <a:avLst/>
            </a:prstGeom>
            <a:ln w="44450">
              <a:solidFill>
                <a:schemeClr val="bg1">
                  <a:lumMod val="75000"/>
                </a:schemeClr>
              </a:solidFill>
              <a:headEnd type="none"/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Linkeraccolade 35"/>
            <p:cNvSpPr/>
            <p:nvPr/>
          </p:nvSpPr>
          <p:spPr>
            <a:xfrm rot="10800000" flipV="1">
              <a:off x="2124075" y="1628775"/>
              <a:ext cx="1223962" cy="4319588"/>
            </a:xfrm>
            <a:prstGeom prst="leftBrace">
              <a:avLst/>
            </a:prstGeom>
            <a:ln w="44450">
              <a:solidFill>
                <a:schemeClr val="bg1">
                  <a:lumMod val="75000"/>
                </a:schemeClr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1" name="Ovaal 50"/>
            <p:cNvSpPr/>
            <p:nvPr/>
          </p:nvSpPr>
          <p:spPr>
            <a:xfrm>
              <a:off x="1619250" y="3284537"/>
              <a:ext cx="215900" cy="2159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2" name="Ovaal 51"/>
            <p:cNvSpPr/>
            <p:nvPr/>
          </p:nvSpPr>
          <p:spPr>
            <a:xfrm>
              <a:off x="539750" y="292417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5" name="Ovaal 54"/>
            <p:cNvSpPr/>
            <p:nvPr/>
          </p:nvSpPr>
          <p:spPr>
            <a:xfrm>
              <a:off x="1619250" y="3644900"/>
              <a:ext cx="215900" cy="2159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7" name="Ovaal 56"/>
            <p:cNvSpPr/>
            <p:nvPr/>
          </p:nvSpPr>
          <p:spPr>
            <a:xfrm>
              <a:off x="539750" y="4365626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4" name="Ovaal 63"/>
            <p:cNvSpPr/>
            <p:nvPr/>
          </p:nvSpPr>
          <p:spPr>
            <a:xfrm>
              <a:off x="1619250" y="4005263"/>
              <a:ext cx="215900" cy="2159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5" name="Ovaal 64"/>
            <p:cNvSpPr/>
            <p:nvPr/>
          </p:nvSpPr>
          <p:spPr>
            <a:xfrm>
              <a:off x="900112" y="4005263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6" name="Ovaal 65"/>
            <p:cNvSpPr/>
            <p:nvPr/>
          </p:nvSpPr>
          <p:spPr>
            <a:xfrm>
              <a:off x="539750" y="4005263"/>
              <a:ext cx="215900" cy="2174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7" name="Ovaal 66"/>
            <p:cNvSpPr/>
            <p:nvPr/>
          </p:nvSpPr>
          <p:spPr>
            <a:xfrm>
              <a:off x="539750" y="36449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8" name="Ovaal 67"/>
            <p:cNvSpPr/>
            <p:nvPr/>
          </p:nvSpPr>
          <p:spPr>
            <a:xfrm>
              <a:off x="900112" y="36449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69" name="Ovaal 68"/>
            <p:cNvSpPr/>
            <p:nvPr/>
          </p:nvSpPr>
          <p:spPr>
            <a:xfrm>
              <a:off x="1258887" y="2924175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0" name="Ovaal 69"/>
            <p:cNvSpPr/>
            <p:nvPr/>
          </p:nvSpPr>
          <p:spPr>
            <a:xfrm>
              <a:off x="900112" y="2924175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1" name="Ovaal 70"/>
            <p:cNvSpPr/>
            <p:nvPr/>
          </p:nvSpPr>
          <p:spPr>
            <a:xfrm>
              <a:off x="1258887" y="3284537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4" name="Ovaal 73"/>
            <p:cNvSpPr/>
            <p:nvPr/>
          </p:nvSpPr>
          <p:spPr>
            <a:xfrm>
              <a:off x="1258887" y="36449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5" name="Ovaal 74"/>
            <p:cNvSpPr/>
            <p:nvPr/>
          </p:nvSpPr>
          <p:spPr>
            <a:xfrm>
              <a:off x="1258887" y="4005263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6" name="Ovaal 75"/>
            <p:cNvSpPr/>
            <p:nvPr/>
          </p:nvSpPr>
          <p:spPr>
            <a:xfrm>
              <a:off x="1258887" y="4365626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7" name="Ovaal 76"/>
            <p:cNvSpPr/>
            <p:nvPr/>
          </p:nvSpPr>
          <p:spPr>
            <a:xfrm>
              <a:off x="539750" y="3284537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8" name="Ovaal 77"/>
            <p:cNvSpPr/>
            <p:nvPr/>
          </p:nvSpPr>
          <p:spPr>
            <a:xfrm>
              <a:off x="900112" y="3284537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0" name="Ovaal 79"/>
            <p:cNvSpPr/>
            <p:nvPr/>
          </p:nvSpPr>
          <p:spPr>
            <a:xfrm>
              <a:off x="900112" y="4365626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09" name="Ovaal 108"/>
            <p:cNvSpPr/>
            <p:nvPr/>
          </p:nvSpPr>
          <p:spPr>
            <a:xfrm>
              <a:off x="900112" y="25654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1" name="Ovaal 110"/>
            <p:cNvSpPr/>
            <p:nvPr/>
          </p:nvSpPr>
          <p:spPr>
            <a:xfrm>
              <a:off x="900112" y="55895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2" name="Ovaal 111"/>
            <p:cNvSpPr/>
            <p:nvPr/>
          </p:nvSpPr>
          <p:spPr>
            <a:xfrm>
              <a:off x="900112" y="51577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5" name="Ovaal 114"/>
            <p:cNvSpPr/>
            <p:nvPr/>
          </p:nvSpPr>
          <p:spPr>
            <a:xfrm>
              <a:off x="900112" y="4724401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6" name="Ovaal 115"/>
            <p:cNvSpPr/>
            <p:nvPr/>
          </p:nvSpPr>
          <p:spPr>
            <a:xfrm>
              <a:off x="900112" y="2132012"/>
              <a:ext cx="215900" cy="2174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7" name="Ovaal 116"/>
            <p:cNvSpPr/>
            <p:nvPr/>
          </p:nvSpPr>
          <p:spPr>
            <a:xfrm>
              <a:off x="900112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8" name="Ovaal 117"/>
            <p:cNvSpPr/>
            <p:nvPr/>
          </p:nvSpPr>
          <p:spPr>
            <a:xfrm>
              <a:off x="900112" y="12684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9" name="Ovaal 118"/>
            <p:cNvSpPr/>
            <p:nvPr/>
          </p:nvSpPr>
          <p:spPr>
            <a:xfrm>
              <a:off x="900112" y="60213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1" name="Ovaal 120"/>
            <p:cNvSpPr/>
            <p:nvPr/>
          </p:nvSpPr>
          <p:spPr>
            <a:xfrm>
              <a:off x="539750" y="25654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6" name="Ovaal 125"/>
            <p:cNvSpPr/>
            <p:nvPr/>
          </p:nvSpPr>
          <p:spPr>
            <a:xfrm>
              <a:off x="539750" y="55895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6" name="Ovaal 135"/>
            <p:cNvSpPr/>
            <p:nvPr/>
          </p:nvSpPr>
          <p:spPr>
            <a:xfrm>
              <a:off x="539750" y="51577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8" name="Ovaal 187"/>
            <p:cNvSpPr/>
            <p:nvPr/>
          </p:nvSpPr>
          <p:spPr>
            <a:xfrm>
              <a:off x="539750" y="472440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9" name="Ovaal 188"/>
            <p:cNvSpPr/>
            <p:nvPr/>
          </p:nvSpPr>
          <p:spPr>
            <a:xfrm>
              <a:off x="539750" y="2132012"/>
              <a:ext cx="215900" cy="21748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0" name="Ovaal 189"/>
            <p:cNvSpPr/>
            <p:nvPr/>
          </p:nvSpPr>
          <p:spPr>
            <a:xfrm>
              <a:off x="539750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1" name="Ovaal 190"/>
            <p:cNvSpPr/>
            <p:nvPr/>
          </p:nvSpPr>
          <p:spPr>
            <a:xfrm>
              <a:off x="539750" y="12684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2" name="Ovaal 191"/>
            <p:cNvSpPr/>
            <p:nvPr/>
          </p:nvSpPr>
          <p:spPr>
            <a:xfrm>
              <a:off x="539750" y="60213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8" name="Ovaal 197"/>
            <p:cNvSpPr/>
            <p:nvPr/>
          </p:nvSpPr>
          <p:spPr>
            <a:xfrm>
              <a:off x="5508626" y="23495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0" name="Ovaal 199"/>
            <p:cNvSpPr/>
            <p:nvPr/>
          </p:nvSpPr>
          <p:spPr>
            <a:xfrm>
              <a:off x="5508626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2" name="Ovaal 201"/>
            <p:cNvSpPr/>
            <p:nvPr/>
          </p:nvSpPr>
          <p:spPr>
            <a:xfrm>
              <a:off x="5148263" y="23495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4" name="Ovaal 203"/>
            <p:cNvSpPr/>
            <p:nvPr/>
          </p:nvSpPr>
          <p:spPr>
            <a:xfrm>
              <a:off x="5148263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5" name="Ovaal 204"/>
            <p:cNvSpPr/>
            <p:nvPr/>
          </p:nvSpPr>
          <p:spPr>
            <a:xfrm>
              <a:off x="4787901" y="23495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6" name="Ovaal 205"/>
            <p:cNvSpPr/>
            <p:nvPr/>
          </p:nvSpPr>
          <p:spPr>
            <a:xfrm>
              <a:off x="4427537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8" name="Ovaal 207"/>
            <p:cNvSpPr/>
            <p:nvPr/>
          </p:nvSpPr>
          <p:spPr>
            <a:xfrm>
              <a:off x="4787901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9" name="Ovaal 208"/>
            <p:cNvSpPr/>
            <p:nvPr/>
          </p:nvSpPr>
          <p:spPr>
            <a:xfrm>
              <a:off x="4413903" y="2763837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0" name="Ovaal 209"/>
            <p:cNvSpPr/>
            <p:nvPr/>
          </p:nvSpPr>
          <p:spPr>
            <a:xfrm>
              <a:off x="3998317" y="2867213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2" name="Ovaal 211"/>
            <p:cNvSpPr/>
            <p:nvPr/>
          </p:nvSpPr>
          <p:spPr>
            <a:xfrm>
              <a:off x="4905446" y="2871461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3" name="Ovaal 212"/>
            <p:cNvSpPr/>
            <p:nvPr/>
          </p:nvSpPr>
          <p:spPr>
            <a:xfrm>
              <a:off x="4427537" y="2349500"/>
              <a:ext cx="217488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4" name="Ovaal 213"/>
            <p:cNvSpPr/>
            <p:nvPr/>
          </p:nvSpPr>
          <p:spPr>
            <a:xfrm>
              <a:off x="4067175" y="2349500"/>
              <a:ext cx="217487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6" name="Ovaal 215"/>
            <p:cNvSpPr/>
            <p:nvPr/>
          </p:nvSpPr>
          <p:spPr>
            <a:xfrm>
              <a:off x="4067175" y="1916112"/>
              <a:ext cx="217487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8" name="Ovaal 217"/>
            <p:cNvSpPr/>
            <p:nvPr/>
          </p:nvSpPr>
          <p:spPr>
            <a:xfrm>
              <a:off x="3708400" y="23495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0" name="Ovaal 219"/>
            <p:cNvSpPr/>
            <p:nvPr/>
          </p:nvSpPr>
          <p:spPr>
            <a:xfrm>
              <a:off x="3708400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2" name="Ovaal 221"/>
            <p:cNvSpPr/>
            <p:nvPr/>
          </p:nvSpPr>
          <p:spPr>
            <a:xfrm>
              <a:off x="3348037" y="23495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4" name="Ovaal 223"/>
            <p:cNvSpPr/>
            <p:nvPr/>
          </p:nvSpPr>
          <p:spPr>
            <a:xfrm>
              <a:off x="3348037" y="19161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2" name="Ovaal 351"/>
            <p:cNvSpPr/>
            <p:nvPr/>
          </p:nvSpPr>
          <p:spPr>
            <a:xfrm>
              <a:off x="3928523" y="38227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3" name="Ovaal 352"/>
            <p:cNvSpPr/>
            <p:nvPr/>
          </p:nvSpPr>
          <p:spPr>
            <a:xfrm>
              <a:off x="4413903" y="3941724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4" name="Ovaal 353"/>
            <p:cNvSpPr/>
            <p:nvPr/>
          </p:nvSpPr>
          <p:spPr>
            <a:xfrm>
              <a:off x="4905446" y="3860801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9" name="Ovaal 138"/>
            <p:cNvSpPr/>
            <p:nvPr/>
          </p:nvSpPr>
          <p:spPr>
            <a:xfrm>
              <a:off x="3860437" y="2917588"/>
              <a:ext cx="1368425" cy="11525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Ovaal 139"/>
            <p:cNvSpPr/>
            <p:nvPr/>
          </p:nvSpPr>
          <p:spPr>
            <a:xfrm>
              <a:off x="5414988" y="4760913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1" name="Ovaal 140"/>
            <p:cNvSpPr/>
            <p:nvPr/>
          </p:nvSpPr>
          <p:spPr>
            <a:xfrm>
              <a:off x="5531646" y="4583114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3" name="Ovaal 142"/>
            <p:cNvSpPr/>
            <p:nvPr/>
          </p:nvSpPr>
          <p:spPr>
            <a:xfrm>
              <a:off x="5159774" y="457909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5" name="Ovaal 144"/>
            <p:cNvSpPr/>
            <p:nvPr/>
          </p:nvSpPr>
          <p:spPr>
            <a:xfrm>
              <a:off x="4462461" y="461645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6" name="Ovaal 145"/>
            <p:cNvSpPr/>
            <p:nvPr/>
          </p:nvSpPr>
          <p:spPr>
            <a:xfrm>
              <a:off x="4800999" y="4606086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9" name="Ovaal 148"/>
            <p:cNvSpPr/>
            <p:nvPr/>
          </p:nvSpPr>
          <p:spPr>
            <a:xfrm>
              <a:off x="4106267" y="4616451"/>
              <a:ext cx="217487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1" name="Ovaal 150"/>
            <p:cNvSpPr/>
            <p:nvPr/>
          </p:nvSpPr>
          <p:spPr>
            <a:xfrm>
              <a:off x="3721499" y="465212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3" name="Ovaal 152"/>
            <p:cNvSpPr/>
            <p:nvPr/>
          </p:nvSpPr>
          <p:spPr>
            <a:xfrm>
              <a:off x="3401358" y="434914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5" name="Ovaal 124"/>
            <p:cNvSpPr/>
            <p:nvPr/>
          </p:nvSpPr>
          <p:spPr>
            <a:xfrm>
              <a:off x="1260475" y="25654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7" name="Ovaal 126"/>
            <p:cNvSpPr/>
            <p:nvPr/>
          </p:nvSpPr>
          <p:spPr>
            <a:xfrm>
              <a:off x="1260475" y="4724401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0" name="Ovaal 129"/>
            <p:cNvSpPr/>
            <p:nvPr/>
          </p:nvSpPr>
          <p:spPr>
            <a:xfrm>
              <a:off x="7596188" y="27813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7235826" y="27813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2" name="Ovaal 131"/>
            <p:cNvSpPr/>
            <p:nvPr/>
          </p:nvSpPr>
          <p:spPr>
            <a:xfrm>
              <a:off x="7956551" y="27813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3" name="Ovaal 132"/>
            <p:cNvSpPr/>
            <p:nvPr/>
          </p:nvSpPr>
          <p:spPr>
            <a:xfrm>
              <a:off x="8316913" y="522763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4" name="Ovaal 133"/>
            <p:cNvSpPr/>
            <p:nvPr/>
          </p:nvSpPr>
          <p:spPr>
            <a:xfrm>
              <a:off x="8316913" y="27813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5" name="Ovaal 134"/>
            <p:cNvSpPr/>
            <p:nvPr/>
          </p:nvSpPr>
          <p:spPr>
            <a:xfrm>
              <a:off x="8316913" y="45100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8" name="Ovaal 137"/>
            <p:cNvSpPr/>
            <p:nvPr/>
          </p:nvSpPr>
          <p:spPr>
            <a:xfrm>
              <a:off x="8316913" y="4868863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4" name="Ovaal 153"/>
            <p:cNvSpPr/>
            <p:nvPr/>
          </p:nvSpPr>
          <p:spPr>
            <a:xfrm>
              <a:off x="8316913" y="2420937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5" name="Ovaal 154"/>
            <p:cNvSpPr/>
            <p:nvPr/>
          </p:nvSpPr>
          <p:spPr>
            <a:xfrm>
              <a:off x="8316913" y="206057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6" name="Ovaal 155"/>
            <p:cNvSpPr/>
            <p:nvPr/>
          </p:nvSpPr>
          <p:spPr>
            <a:xfrm>
              <a:off x="7235826" y="2420937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7" name="Ovaal 156"/>
            <p:cNvSpPr/>
            <p:nvPr/>
          </p:nvSpPr>
          <p:spPr>
            <a:xfrm>
              <a:off x="7596188" y="2420937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8" name="Ovaal 157"/>
            <p:cNvSpPr/>
            <p:nvPr/>
          </p:nvSpPr>
          <p:spPr>
            <a:xfrm>
              <a:off x="7956551" y="45100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9" name="Ovaal 158"/>
            <p:cNvSpPr/>
            <p:nvPr/>
          </p:nvSpPr>
          <p:spPr>
            <a:xfrm>
              <a:off x="7956551" y="522763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0" name="Ovaal 159"/>
            <p:cNvSpPr/>
            <p:nvPr/>
          </p:nvSpPr>
          <p:spPr>
            <a:xfrm>
              <a:off x="7596188" y="4868863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1" name="Ovaal 160"/>
            <p:cNvSpPr/>
            <p:nvPr/>
          </p:nvSpPr>
          <p:spPr>
            <a:xfrm>
              <a:off x="7235826" y="4868863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2" name="Ovaal 161"/>
            <p:cNvSpPr/>
            <p:nvPr/>
          </p:nvSpPr>
          <p:spPr>
            <a:xfrm>
              <a:off x="7956551" y="4868863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3" name="Ovaal 162"/>
            <p:cNvSpPr/>
            <p:nvPr/>
          </p:nvSpPr>
          <p:spPr>
            <a:xfrm>
              <a:off x="7956551" y="2420937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4" name="Ovaal 163"/>
            <p:cNvSpPr/>
            <p:nvPr/>
          </p:nvSpPr>
          <p:spPr>
            <a:xfrm>
              <a:off x="7956551" y="206057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5" name="Ovaal 164"/>
            <p:cNvSpPr/>
            <p:nvPr/>
          </p:nvSpPr>
          <p:spPr>
            <a:xfrm>
              <a:off x="7596188" y="32131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6" name="Ovaal 165"/>
            <p:cNvSpPr/>
            <p:nvPr/>
          </p:nvSpPr>
          <p:spPr>
            <a:xfrm>
              <a:off x="7956551" y="36449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7" name="Ovaal 166"/>
            <p:cNvSpPr/>
            <p:nvPr/>
          </p:nvSpPr>
          <p:spPr>
            <a:xfrm>
              <a:off x="7596188" y="36449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8" name="Ovaal 167"/>
            <p:cNvSpPr/>
            <p:nvPr/>
          </p:nvSpPr>
          <p:spPr>
            <a:xfrm>
              <a:off x="7596188" y="522763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9" name="Ovaal 168"/>
            <p:cNvSpPr/>
            <p:nvPr/>
          </p:nvSpPr>
          <p:spPr>
            <a:xfrm>
              <a:off x="7596188" y="4078288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0" name="Ovaal 169"/>
            <p:cNvSpPr/>
            <p:nvPr/>
          </p:nvSpPr>
          <p:spPr>
            <a:xfrm>
              <a:off x="8316913" y="40782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1" name="Ovaal 170"/>
            <p:cNvSpPr/>
            <p:nvPr/>
          </p:nvSpPr>
          <p:spPr>
            <a:xfrm>
              <a:off x="8316913" y="32131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2" name="Ovaal 171"/>
            <p:cNvSpPr/>
            <p:nvPr/>
          </p:nvSpPr>
          <p:spPr>
            <a:xfrm>
              <a:off x="7596188" y="206057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3" name="Ovaal 172"/>
            <p:cNvSpPr/>
            <p:nvPr/>
          </p:nvSpPr>
          <p:spPr>
            <a:xfrm>
              <a:off x="7235826" y="3213100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4" name="Ovaal 173"/>
            <p:cNvSpPr/>
            <p:nvPr/>
          </p:nvSpPr>
          <p:spPr>
            <a:xfrm>
              <a:off x="8316913" y="36449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5" name="Ovaal 174"/>
            <p:cNvSpPr/>
            <p:nvPr/>
          </p:nvSpPr>
          <p:spPr>
            <a:xfrm>
              <a:off x="7235826" y="3644900"/>
              <a:ext cx="215900" cy="2159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6" name="Ovaal 175"/>
            <p:cNvSpPr/>
            <p:nvPr/>
          </p:nvSpPr>
          <p:spPr>
            <a:xfrm>
              <a:off x="7235826" y="522763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7" name="Ovaal 176"/>
            <p:cNvSpPr/>
            <p:nvPr/>
          </p:nvSpPr>
          <p:spPr>
            <a:xfrm>
              <a:off x="7235826" y="4078288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8" name="Ovaal 177"/>
            <p:cNvSpPr/>
            <p:nvPr/>
          </p:nvSpPr>
          <p:spPr>
            <a:xfrm>
              <a:off x="7956551" y="4078288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9" name="Ovaal 178"/>
            <p:cNvSpPr/>
            <p:nvPr/>
          </p:nvSpPr>
          <p:spPr>
            <a:xfrm>
              <a:off x="7956551" y="3213100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0" name="Ovaal 179"/>
            <p:cNvSpPr/>
            <p:nvPr/>
          </p:nvSpPr>
          <p:spPr>
            <a:xfrm>
              <a:off x="7235826" y="2060575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1" name="Ovaal 180"/>
            <p:cNvSpPr/>
            <p:nvPr/>
          </p:nvSpPr>
          <p:spPr>
            <a:xfrm>
              <a:off x="8316913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2" name="Ovaal 181"/>
            <p:cNvSpPr/>
            <p:nvPr/>
          </p:nvSpPr>
          <p:spPr>
            <a:xfrm>
              <a:off x="7956551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3" name="Ovaal 182"/>
            <p:cNvSpPr/>
            <p:nvPr/>
          </p:nvSpPr>
          <p:spPr>
            <a:xfrm>
              <a:off x="7596188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4" name="Ovaal 183"/>
            <p:cNvSpPr/>
            <p:nvPr/>
          </p:nvSpPr>
          <p:spPr>
            <a:xfrm>
              <a:off x="7235826" y="1700212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5" name="Ovaal 184"/>
            <p:cNvSpPr/>
            <p:nvPr/>
          </p:nvSpPr>
          <p:spPr>
            <a:xfrm>
              <a:off x="8316913" y="558800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6" name="Ovaal 185"/>
            <p:cNvSpPr/>
            <p:nvPr/>
          </p:nvSpPr>
          <p:spPr>
            <a:xfrm>
              <a:off x="7956551" y="558800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7" name="Ovaal 186"/>
            <p:cNvSpPr/>
            <p:nvPr/>
          </p:nvSpPr>
          <p:spPr>
            <a:xfrm>
              <a:off x="7596188" y="558800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3" name="Ovaal 192"/>
            <p:cNvSpPr/>
            <p:nvPr/>
          </p:nvSpPr>
          <p:spPr>
            <a:xfrm>
              <a:off x="7235826" y="5588001"/>
              <a:ext cx="215900" cy="2159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4" name="Ovaal 302"/>
            <p:cNvSpPr/>
            <p:nvPr/>
          </p:nvSpPr>
          <p:spPr>
            <a:xfrm>
              <a:off x="7596188" y="4510088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5" name="Ovaal 302"/>
            <p:cNvSpPr/>
            <p:nvPr/>
          </p:nvSpPr>
          <p:spPr>
            <a:xfrm>
              <a:off x="7235826" y="4510088"/>
              <a:ext cx="215900" cy="2159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6" name="Linkeraccolade 195"/>
            <p:cNvSpPr>
              <a:spLocks/>
            </p:cNvSpPr>
            <p:nvPr/>
          </p:nvSpPr>
          <p:spPr bwMode="auto">
            <a:xfrm flipV="1">
              <a:off x="5724526" y="1916112"/>
              <a:ext cx="1223962" cy="3744914"/>
            </a:xfrm>
            <a:prstGeom prst="leftBrace">
              <a:avLst>
                <a:gd name="adj1" fmla="val 8329"/>
                <a:gd name="adj2" fmla="val 50000"/>
              </a:avLst>
            </a:prstGeom>
            <a:noFill/>
            <a:ln w="44450" algn="ctr">
              <a:solidFill>
                <a:srgbClr val="BFBFB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>
                <a:defRPr/>
              </a:pPr>
              <a:endParaRPr lang="nl-NL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1054" name="Tekstvak 13"/>
            <p:cNvSpPr txBox="1">
              <a:spLocks noChangeArrowheads="1"/>
            </p:cNvSpPr>
            <p:nvPr/>
          </p:nvSpPr>
          <p:spPr bwMode="auto">
            <a:xfrm>
              <a:off x="2232024" y="1196975"/>
              <a:ext cx="5219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 dirty="0">
                  <a:solidFill>
                    <a:srgbClr val="166645"/>
                  </a:solidFill>
                  <a:latin typeface="Calibri" panose="020F0502020204030204" pitchFamily="34" charset="0"/>
                </a:rPr>
                <a:t>150 </a:t>
              </a:r>
              <a:r>
                <a:rPr lang="en-US" altLang="nl-NL" sz="1400" dirty="0" err="1">
                  <a:solidFill>
                    <a:srgbClr val="166645"/>
                  </a:solidFill>
                  <a:latin typeface="Calibri" panose="020F0502020204030204" pitchFamily="34" charset="0"/>
                </a:rPr>
                <a:t>Leveranciers</a:t>
              </a:r>
              <a:r>
                <a:rPr lang="en-US" altLang="nl-NL" sz="1400" dirty="0">
                  <a:solidFill>
                    <a:srgbClr val="166645"/>
                  </a:solidFill>
                  <a:latin typeface="Calibri" panose="020F0502020204030204" pitchFamily="34" charset="0"/>
                </a:rPr>
                <a:t>            60  </a:t>
              </a:r>
              <a:r>
                <a:rPr lang="en-US" altLang="nl-NL" sz="1400" dirty="0" err="1">
                  <a:solidFill>
                    <a:srgbClr val="166645"/>
                  </a:solidFill>
                  <a:latin typeface="Calibri" panose="020F0502020204030204" pitchFamily="34" charset="0"/>
                </a:rPr>
                <a:t>Coproducenten</a:t>
              </a:r>
              <a:r>
                <a:rPr lang="en-US" altLang="nl-NL" sz="1400" dirty="0">
                  <a:solidFill>
                    <a:srgbClr val="166645"/>
                  </a:solidFill>
                  <a:latin typeface="Calibri" panose="020F0502020204030204" pitchFamily="34" charset="0"/>
                </a:rPr>
                <a:t>  	300.000 </a:t>
              </a:r>
              <a:r>
                <a:rPr lang="en-US" altLang="nl-NL" sz="1400" dirty="0" err="1">
                  <a:solidFill>
                    <a:srgbClr val="166645"/>
                  </a:solidFill>
                  <a:latin typeface="Calibri" panose="020F0502020204030204" pitchFamily="34" charset="0"/>
                </a:rPr>
                <a:t>Klanten</a:t>
              </a:r>
              <a:endParaRPr lang="nl-NL" altLang="nl-NL" sz="1400" dirty="0">
                <a:solidFill>
                  <a:srgbClr val="166645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80901" name="Picture 129" descr="man-grijs-p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57" y="4975147"/>
            <a:ext cx="1459038" cy="13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30" descr="Benny Bonnewit, alias Benny de Bont (joods onderduikertje) achter de kruiwagen met melkbus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13" y="5002679"/>
            <a:ext cx="431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31" descr="gra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284538"/>
            <a:ext cx="431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132" descr="Varke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34143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33" descr="F07_Philips_Fruittu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157788"/>
            <a:ext cx="792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34" descr="6a00d83455d06569e2011278ddbab028a4-800w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15" y="1627753"/>
            <a:ext cx="3603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35" descr="BD_D_5203916-fotoou_843096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92" y="1574616"/>
            <a:ext cx="431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36" descr="1242323036_original_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06" y="2953536"/>
            <a:ext cx="3603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7" descr="3078_Eierbreekmachine_stob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38" y="1990616"/>
            <a:ext cx="504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38" descr="img_91_2012052213225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41" y="1655479"/>
            <a:ext cx="2873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39" descr="kineslim_omelet_ba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37" y="1790690"/>
            <a:ext cx="2873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40" descr="Raboban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4" y="3369051"/>
            <a:ext cx="3603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41" descr="agentschapNL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31" y="3509789"/>
            <a:ext cx="28733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42" descr="logo-vw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20" y="3568161"/>
            <a:ext cx="35877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43" descr="online-marketing-adviseu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2" y="1989138"/>
            <a:ext cx="431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6" name="Picture 144" descr="filmmak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43" y="3568162"/>
            <a:ext cx="3603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Picture 145" descr="site46_20080908134433_1_dscn244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38" y="3266891"/>
            <a:ext cx="3603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8" name="Picture 146" descr="Supermark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2852739"/>
            <a:ext cx="6492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9" name="Picture 147" descr="GIJS streekproducten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149726"/>
            <a:ext cx="649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0" name="Picture 148" descr="spar_1534883a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2276476"/>
            <a:ext cx="6238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1" name="Picture 149" descr="Voets Specialiteiten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1700214"/>
            <a:ext cx="5492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2" name="Picture 150" descr="Logo_St_Elizabeth_Ziekenhuis_Tilbur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4076700"/>
            <a:ext cx="5762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3" name="Picture 151" descr="ANd9GcSmRhT88A_-c5KvrEJzDxYEUcfuayS-LOHzpJilsPhL1KZiSmi-Ew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4941888"/>
            <a:ext cx="57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4" name="Picture 152" descr="C1000_logo_rood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1628776"/>
            <a:ext cx="5032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5" name="Picture 153" descr="KgRbJ1-sligro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242093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6" name="Picture 154" descr="jumbo-logo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3213100"/>
            <a:ext cx="5762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7" name="Picture 155" descr="Kempengoed_LOGO_20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4797425"/>
            <a:ext cx="5746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8" name="Picture 156" descr="Fotogalerij-cateri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429001"/>
            <a:ext cx="6492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9" name="Picture 157" descr="DSCN0240a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34697"/>
            <a:ext cx="2592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032073" y="6411318"/>
            <a:ext cx="38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166645"/>
                </a:solidFill>
              </a:rPr>
              <a:t>Ondernemer cluster</a:t>
            </a:r>
          </a:p>
        </p:txBody>
      </p:sp>
      <p:pic>
        <p:nvPicPr>
          <p:cNvPr id="199" name="Picture 10" descr="Pontifax_logo_LR">
            <a:extLst>
              <a:ext uri="{FF2B5EF4-FFF2-40B4-BE49-F238E27FC236}">
                <a16:creationId xmlns:a16="http://schemas.microsoft.com/office/drawing/2014/main" id="{019E8FBC-166A-4883-AF8A-8DFF827D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4831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101" y="0"/>
            <a:ext cx="10972800" cy="1143000"/>
          </a:xfrm>
        </p:spPr>
        <p:txBody>
          <a:bodyPr>
            <a:normAutofit fontScale="90000"/>
          </a:bodyPr>
          <a:lstStyle/>
          <a:p>
            <a:br>
              <a:rPr lang="nl-NL" sz="4000" dirty="0"/>
            </a:br>
            <a:br>
              <a:rPr lang="nl-NL" sz="4000" dirty="0"/>
            </a:br>
            <a:r>
              <a:rPr lang="nl-NL" sz="2700" dirty="0">
                <a:solidFill>
                  <a:srgbClr val="1666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Verduurzamend ondernemen  </a:t>
            </a:r>
            <a:br>
              <a:rPr lang="nl-NL" sz="4000" dirty="0"/>
            </a:br>
            <a:br>
              <a:rPr lang="nl-NL" sz="4000" dirty="0"/>
            </a:br>
            <a:r>
              <a:rPr lang="nl-NL" sz="2200" dirty="0">
                <a:solidFill>
                  <a:srgbClr val="1666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 heb je in je mars ?</a:t>
            </a:r>
            <a:br>
              <a:rPr lang="nl-NL" dirty="0"/>
            </a:b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45" y="1700809"/>
            <a:ext cx="6767513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Pontifax_logo_LR">
            <a:extLst>
              <a:ext uri="{FF2B5EF4-FFF2-40B4-BE49-F238E27FC236}">
                <a16:creationId xmlns:a16="http://schemas.microsoft.com/office/drawing/2014/main" id="{7F65195A-C308-4530-9081-C48A40E4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8016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/>
          <p:nvPr/>
        </p:nvPicPr>
        <p:blipFill rotWithShape="1">
          <a:blip r:embed="rId3"/>
          <a:srcRect l="3495" t="7693" r="18286" b="5621"/>
          <a:stretch/>
        </p:blipFill>
        <p:spPr bwMode="auto">
          <a:xfrm>
            <a:off x="1946468" y="0"/>
            <a:ext cx="8496944" cy="666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0" descr="Pontifax_logo_LR">
            <a:extLst>
              <a:ext uri="{FF2B5EF4-FFF2-40B4-BE49-F238E27FC236}">
                <a16:creationId xmlns:a16="http://schemas.microsoft.com/office/drawing/2014/main" id="{6B644161-043B-41F6-89C2-51D40B6A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8ECF1613-20BD-4DD4-8AD1-A3A4EEA97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919" y="2976839"/>
            <a:ext cx="25560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V e r d u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u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r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z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a m i n g  ©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Pontifax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1997</a:t>
            </a:r>
          </a:p>
        </p:txBody>
      </p:sp>
    </p:spTree>
    <p:extLst>
      <p:ext uri="{BB962C8B-B14F-4D97-AF65-F5344CB8AC3E}">
        <p14:creationId xmlns:p14="http://schemas.microsoft.com/office/powerpoint/2010/main" val="208037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geronde rechthoek 19"/>
          <p:cNvSpPr/>
          <p:nvPr/>
        </p:nvSpPr>
        <p:spPr>
          <a:xfrm>
            <a:off x="8256588" y="2708276"/>
            <a:ext cx="2087562" cy="331311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rgbClr val="166645"/>
                </a:solidFill>
                <a:latin typeface="Calibri" pitchFamily="34" charset="0"/>
              </a:rPr>
              <a:t>Bijeenkomsten</a:t>
            </a:r>
            <a:r>
              <a:rPr lang="en-US" sz="1400" b="1" dirty="0">
                <a:solidFill>
                  <a:srgbClr val="166645"/>
                </a:solidFill>
                <a:latin typeface="Calibri" pitchFamily="34" charset="0"/>
              </a:rPr>
              <a:t> panel:</a:t>
            </a:r>
          </a:p>
          <a:p>
            <a:pPr>
              <a:buFontTx/>
              <a:buChar char="-"/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Ontwikkeling</a:t>
            </a: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bedrijf</a:t>
            </a:r>
            <a:endParaRPr lang="en-US" sz="1400" dirty="0">
              <a:solidFill>
                <a:srgbClr val="166645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- Product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testen</a:t>
            </a:r>
            <a:endParaRPr lang="en-US" sz="1400" dirty="0">
              <a:solidFill>
                <a:srgbClr val="166645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- Brainstorm</a:t>
            </a:r>
          </a:p>
          <a:p>
            <a:pPr>
              <a:buFontTx/>
              <a:buChar char="-"/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Thema’s</a:t>
            </a: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:                                    </a:t>
            </a: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 Verduurzaming</a:t>
            </a: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Identiteit</a:t>
            </a:r>
            <a:endParaRPr lang="en-US" sz="1400" dirty="0">
              <a:solidFill>
                <a:srgbClr val="166645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Verspilling</a:t>
            </a:r>
            <a:endParaRPr lang="en-US" sz="1400" dirty="0">
              <a:solidFill>
                <a:srgbClr val="166645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  … </a:t>
            </a:r>
            <a:r>
              <a:rPr lang="en-US" sz="1400" dirty="0" err="1">
                <a:solidFill>
                  <a:srgbClr val="166645"/>
                </a:solidFill>
                <a:latin typeface="Calibri" pitchFamily="34" charset="0"/>
              </a:rPr>
              <a:t>enz</a:t>
            </a: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.</a:t>
            </a:r>
          </a:p>
          <a:p>
            <a:pPr>
              <a:defRPr/>
            </a:pPr>
            <a:r>
              <a:rPr lang="en-US" sz="1400" dirty="0">
                <a:solidFill>
                  <a:srgbClr val="166645"/>
                </a:solidFill>
                <a:latin typeface="Calibri" pitchFamily="34" charset="0"/>
              </a:rPr>
              <a:t>- Lol</a:t>
            </a:r>
          </a:p>
        </p:txBody>
      </p:sp>
      <p:sp>
        <p:nvSpPr>
          <p:cNvPr id="10243" name="Tekstvak 12"/>
          <p:cNvSpPr txBox="1">
            <a:spLocks noChangeArrowheads="1"/>
          </p:cNvSpPr>
          <p:nvPr/>
        </p:nvSpPr>
        <p:spPr bwMode="auto">
          <a:xfrm>
            <a:off x="1394908" y="-34079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nl-NL" b="1" dirty="0" err="1">
                <a:solidFill>
                  <a:srgbClr val="166645"/>
                </a:solidFill>
                <a:latin typeface="Calibri" panose="020F0502020204030204" pitchFamily="34" charset="0"/>
              </a:rPr>
              <a:t>Verduurzamings</a:t>
            </a:r>
            <a:r>
              <a:rPr lang="en-US" altLang="nl-NL" b="1" dirty="0">
                <a:solidFill>
                  <a:srgbClr val="166645"/>
                </a:solidFill>
                <a:latin typeface="Calibri" panose="020F0502020204030204" pitchFamily="34" charset="0"/>
              </a:rPr>
              <a:t>- en </a:t>
            </a:r>
            <a:r>
              <a:rPr lang="en-US" altLang="nl-NL" b="1" dirty="0" err="1">
                <a:solidFill>
                  <a:srgbClr val="166645"/>
                </a:solidFill>
                <a:latin typeface="Calibri" panose="020F0502020204030204" pitchFamily="34" charset="0"/>
              </a:rPr>
              <a:t>ontwikkelingspanel</a:t>
            </a:r>
            <a:r>
              <a:rPr lang="en-US" altLang="nl-NL" b="1" dirty="0">
                <a:solidFill>
                  <a:srgbClr val="166645"/>
                </a:solidFill>
                <a:latin typeface="Calibri" panose="020F0502020204030204" pitchFamily="34" charset="0"/>
              </a:rPr>
              <a:t> met </a:t>
            </a:r>
            <a:r>
              <a:rPr lang="en-US" altLang="nl-NL" b="1" dirty="0" err="1">
                <a:solidFill>
                  <a:srgbClr val="166645"/>
                </a:solidFill>
                <a:latin typeface="Calibri" panose="020F0502020204030204" pitchFamily="34" charset="0"/>
              </a:rPr>
              <a:t>inbassadeurs</a:t>
            </a:r>
            <a:endParaRPr lang="en-US" altLang="nl-NL" b="1" dirty="0">
              <a:solidFill>
                <a:srgbClr val="166645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nl-NL" sz="1600" dirty="0" err="1">
                <a:solidFill>
                  <a:srgbClr val="166645"/>
                </a:solidFill>
                <a:latin typeface="Calibri" panose="020F0502020204030204" pitchFamily="34" charset="0"/>
              </a:rPr>
              <a:t>lokale</a:t>
            </a:r>
            <a:r>
              <a:rPr lang="en-US" altLang="nl-NL" sz="1600" dirty="0">
                <a:solidFill>
                  <a:srgbClr val="166645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600" dirty="0" err="1">
                <a:solidFill>
                  <a:srgbClr val="166645"/>
                </a:solidFill>
                <a:latin typeface="Calibri" panose="020F0502020204030204" pitchFamily="34" charset="0"/>
              </a:rPr>
              <a:t>voedsel</a:t>
            </a:r>
            <a:r>
              <a:rPr lang="en-US" altLang="nl-NL" sz="1600" dirty="0">
                <a:solidFill>
                  <a:srgbClr val="166645"/>
                </a:solidFill>
                <a:latin typeface="Calibri" panose="020F0502020204030204" pitchFamily="34" charset="0"/>
              </a:rPr>
              <a:t>- en </a:t>
            </a:r>
            <a:r>
              <a:rPr lang="en-US" altLang="nl-NL" sz="1600" dirty="0" err="1">
                <a:solidFill>
                  <a:srgbClr val="166645"/>
                </a:solidFill>
                <a:latin typeface="Calibri" panose="020F0502020204030204" pitchFamily="34" charset="0"/>
              </a:rPr>
              <a:t>belevingsondernemer</a:t>
            </a:r>
            <a:endParaRPr lang="en-US" altLang="nl-NL" sz="1600" dirty="0">
              <a:solidFill>
                <a:srgbClr val="166645"/>
              </a:solidFill>
              <a:latin typeface="Calibri" panose="020F0502020204030204" pitchFamily="34" charset="0"/>
            </a:endParaRPr>
          </a:p>
        </p:txBody>
      </p:sp>
      <p:sp>
        <p:nvSpPr>
          <p:cNvPr id="10244" name="Rectangle 15"/>
          <p:cNvSpPr>
            <a:spLocks noChangeArrowheads="1"/>
          </p:cNvSpPr>
          <p:nvPr/>
        </p:nvSpPr>
        <p:spPr bwMode="auto">
          <a:xfrm>
            <a:off x="1290636" y="6536150"/>
            <a:ext cx="21114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800" dirty="0">
                <a:solidFill>
                  <a:srgbClr val="166645"/>
                </a:solidFill>
                <a:latin typeface="Mistral" pitchFamily="66" charset="0"/>
              </a:rPr>
              <a:t>V e r d u </a:t>
            </a:r>
            <a:r>
              <a:rPr lang="nl-NL" sz="800" dirty="0" err="1">
                <a:solidFill>
                  <a:srgbClr val="166645"/>
                </a:solidFill>
                <a:latin typeface="Mistral" pitchFamily="66" charset="0"/>
              </a:rPr>
              <a:t>u</a:t>
            </a:r>
            <a:r>
              <a:rPr lang="nl-NL" sz="800" dirty="0">
                <a:solidFill>
                  <a:srgbClr val="166645"/>
                </a:solidFill>
                <a:latin typeface="Mistral" pitchFamily="66" charset="0"/>
              </a:rPr>
              <a:t> r </a:t>
            </a:r>
            <a:r>
              <a:rPr lang="nl-NL" sz="800" dirty="0" err="1">
                <a:solidFill>
                  <a:srgbClr val="166645"/>
                </a:solidFill>
                <a:latin typeface="Mistral" pitchFamily="66" charset="0"/>
              </a:rPr>
              <a:t>z</a:t>
            </a:r>
            <a:r>
              <a:rPr lang="nl-NL" sz="800" dirty="0">
                <a:solidFill>
                  <a:srgbClr val="166645"/>
                </a:solidFill>
                <a:latin typeface="Mistral" pitchFamily="66" charset="0"/>
              </a:rPr>
              <a:t> a m i n g  © </a:t>
            </a:r>
            <a:r>
              <a:rPr lang="nl-NL" sz="800" dirty="0" err="1">
                <a:solidFill>
                  <a:srgbClr val="166645"/>
                </a:solidFill>
                <a:latin typeface="Mistral" pitchFamily="66" charset="0"/>
              </a:rPr>
              <a:t>Pontifax</a:t>
            </a:r>
            <a:r>
              <a:rPr lang="nl-NL" sz="800" dirty="0">
                <a:solidFill>
                  <a:srgbClr val="166645"/>
                </a:solidFill>
                <a:latin typeface="Mistral" pitchFamily="66" charset="0"/>
              </a:rPr>
              <a:t> 1997</a:t>
            </a:r>
          </a:p>
        </p:txBody>
      </p:sp>
      <p:graphicFrame>
        <p:nvGraphicFramePr>
          <p:cNvPr id="8271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277906"/>
              </p:ext>
            </p:extLst>
          </p:nvPr>
        </p:nvGraphicFramePr>
        <p:xfrm>
          <a:off x="1920081" y="1773239"/>
          <a:ext cx="5664061" cy="1371666"/>
        </p:xfrm>
        <a:graphic>
          <a:graphicData uri="http://schemas.openxmlformats.org/drawingml/2006/table">
            <a:tbl>
              <a:tblPr/>
              <a:tblGrid>
                <a:gridCol w="1357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664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LEVERANCIERS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6664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Ruimtelijk/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Planet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Economisch/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Profit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Maatschappelijk/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People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Sociaal/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Mensen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Vertegenwoordiger milieufederatie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Directeur veevoeder bedrijf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Leraar lager onderwijs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Fysiek/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Middelen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Medewerker Staatsbosbeheer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Wijnimporteur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Ambtenaar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Zorg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Gelijkbenige driehoek 9"/>
          <p:cNvSpPr/>
          <p:nvPr/>
        </p:nvSpPr>
        <p:spPr>
          <a:xfrm>
            <a:off x="1920081" y="732633"/>
            <a:ext cx="8351837" cy="431800"/>
          </a:xfrm>
          <a:prstGeom prst="triangle">
            <a:avLst/>
          </a:prstGeom>
          <a:solidFill>
            <a:srgbClr val="166645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  <a:latin typeface="Calibri" pitchFamily="34" charset="0"/>
              </a:rPr>
              <a:t>Ondernemer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endParaRPr lang="nl-NL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8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47921"/>
              </p:ext>
            </p:extLst>
          </p:nvPr>
        </p:nvGraphicFramePr>
        <p:xfrm>
          <a:off x="1920082" y="3357563"/>
          <a:ext cx="5664060" cy="1554324"/>
        </p:xfrm>
        <a:graphic>
          <a:graphicData uri="http://schemas.openxmlformats.org/drawingml/2006/table">
            <a:tbl>
              <a:tblPr/>
              <a:tblGrid>
                <a:gridCol w="1357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664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COPRODUCENTEN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6664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Ruimtelijk/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Planet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Economisch/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Profit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Maatschappelijk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People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Sociaal/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Mensen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Gebiedsmakelaar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Voedsel- en communicatie-expert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Kunstenaar</a:t>
                      </a: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Fysiek/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Middelen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Rentmeester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Werktuigbouwkundig-ingenieur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Bouwkundige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zorginstelling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4" marB="45694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273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25668"/>
              </p:ext>
            </p:extLst>
          </p:nvPr>
        </p:nvGraphicFramePr>
        <p:xfrm>
          <a:off x="1920082" y="5013325"/>
          <a:ext cx="5664060" cy="1371666"/>
        </p:xfrm>
        <a:graphic>
          <a:graphicData uri="http://schemas.openxmlformats.org/drawingml/2006/table">
            <a:tbl>
              <a:tblPr/>
              <a:tblGrid>
                <a:gridCol w="1357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664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KLANTEN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6664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Ruimtelijk/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Planet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Economisch/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Profit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Maatschappelijk/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People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Sociaal/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Mensen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Lector Ruimtelijke Ordening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Marketeer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Medewerker zorginstelling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Fysiek/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Middelen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Landschapsarchitect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Projectontwikkelaar</a:t>
                      </a:r>
                      <a:endParaRPr kumimoji="0" lang="nl-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Aannemer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312" name="AutoShape 31"/>
          <p:cNvSpPr>
            <a:spLocks/>
          </p:cNvSpPr>
          <p:nvPr/>
        </p:nvSpPr>
        <p:spPr bwMode="auto">
          <a:xfrm>
            <a:off x="7655579" y="1916114"/>
            <a:ext cx="456546" cy="4321175"/>
          </a:xfrm>
          <a:prstGeom prst="rightBrace">
            <a:avLst>
              <a:gd name="adj1" fmla="val 50068"/>
              <a:gd name="adj2" fmla="val 50000"/>
            </a:avLst>
          </a:prstGeom>
          <a:noFill/>
          <a:ln w="2857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313" name="Line 32"/>
          <p:cNvSpPr>
            <a:spLocks noChangeShapeType="1"/>
          </p:cNvSpPr>
          <p:nvPr/>
        </p:nvSpPr>
        <p:spPr bwMode="auto">
          <a:xfrm rot="5400000">
            <a:off x="7824788" y="3716338"/>
            <a:ext cx="0" cy="720725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1" name="Picture 10" descr="Pontifax_logo_LR">
            <a:extLst>
              <a:ext uri="{FF2B5EF4-FFF2-40B4-BE49-F238E27FC236}">
                <a16:creationId xmlns:a16="http://schemas.microsoft.com/office/drawing/2014/main" id="{84E9C66D-0812-4BD3-8F31-50FB72A6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6027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Pontifax_logo_LR">
            <a:extLst>
              <a:ext uri="{FF2B5EF4-FFF2-40B4-BE49-F238E27FC236}">
                <a16:creationId xmlns:a16="http://schemas.microsoft.com/office/drawing/2014/main" id="{FECBD37F-E2BA-45DB-A9FD-E080D89A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638A08E2-66AB-48C6-B30B-FED18737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68389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nl-NL" sz="2800" b="1" dirty="0">
                <a:solidFill>
                  <a:srgbClr val="166645"/>
                </a:solidFill>
              </a:rPr>
              <a:t>Toepassingen verduurzamingsmodel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beoordeling initiatief/project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pitch (6)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                - vormgeving </a:t>
            </a:r>
            <a:r>
              <a:rPr lang="nl-NL" sz="2000" dirty="0" err="1">
                <a:solidFill>
                  <a:srgbClr val="166645"/>
                </a:solidFill>
              </a:rPr>
              <a:t>governance</a:t>
            </a:r>
            <a:r>
              <a:rPr lang="nl-NL" sz="2000" dirty="0">
                <a:solidFill>
                  <a:srgbClr val="166645"/>
                </a:solidFill>
              </a:rPr>
              <a:t> of bestuur of adviesraad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waarde creatie CIMBY (18)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brainstorm (specifieke focus)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acquisitie 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netwerkontwikkeling (uitbreiding)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draagvlak ontwikkeling</a:t>
            </a:r>
            <a:br>
              <a:rPr lang="nl-NL" sz="2000" dirty="0">
                <a:solidFill>
                  <a:srgbClr val="166645"/>
                </a:solidFill>
              </a:rPr>
            </a:br>
            <a:br>
              <a:rPr lang="nl-NL" sz="2000" dirty="0">
                <a:solidFill>
                  <a:srgbClr val="166645"/>
                </a:solidFill>
              </a:rPr>
            </a:br>
            <a:r>
              <a:rPr lang="nl-NL" sz="2000" dirty="0">
                <a:solidFill>
                  <a:srgbClr val="166645"/>
                </a:solidFill>
              </a:rPr>
              <a:t>	- selectie deskundigen</a:t>
            </a:r>
          </a:p>
        </p:txBody>
      </p:sp>
    </p:spTree>
    <p:extLst>
      <p:ext uri="{BB962C8B-B14F-4D97-AF65-F5344CB8AC3E}">
        <p14:creationId xmlns:p14="http://schemas.microsoft.com/office/powerpoint/2010/main" val="145677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Pontifax_logo_LR">
            <a:extLst>
              <a:ext uri="{FF2B5EF4-FFF2-40B4-BE49-F238E27FC236}">
                <a16:creationId xmlns:a16="http://schemas.microsoft.com/office/drawing/2014/main" id="{FECBD37F-E2BA-45DB-A9FD-E080D89A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638A08E2-66AB-48C6-B30B-FED18737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68389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nl-NL" sz="2800" b="1" dirty="0">
                <a:solidFill>
                  <a:srgbClr val="166645"/>
                </a:solidFill>
              </a:rPr>
              <a:t>Voordelen toepassing verduurzamingsmodel </a:t>
            </a: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	</a:t>
            </a:r>
            <a:br>
              <a:rPr lang="nl-NL" sz="2800" dirty="0">
                <a:solidFill>
                  <a:srgbClr val="166645"/>
                </a:solidFill>
              </a:rPr>
            </a:b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	versterking initiatief : 	verbreding en inbedding ondersteunende omgeving</a:t>
            </a: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					interne </a:t>
            </a:r>
            <a:r>
              <a:rPr lang="nl-NL" sz="2800" dirty="0" err="1">
                <a:solidFill>
                  <a:srgbClr val="166645"/>
                </a:solidFill>
              </a:rPr>
              <a:t>toetsmogelijkheid</a:t>
            </a: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					verbreding ontwikkelingspotentie en permanente 						impuls</a:t>
            </a:r>
            <a:br>
              <a:rPr lang="nl-NL" sz="2800" dirty="0">
                <a:solidFill>
                  <a:srgbClr val="166645"/>
                </a:solidFill>
              </a:rPr>
            </a:b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 	kostenbesparing 	  : 	kortere procedures door ontkokering 								ruimere financieringsmogelijkheden</a:t>
            </a:r>
            <a:br>
              <a:rPr lang="nl-NL" sz="2800" dirty="0">
                <a:solidFill>
                  <a:srgbClr val="166645"/>
                </a:solidFill>
              </a:rPr>
            </a:br>
            <a:br>
              <a:rPr lang="nl-NL" sz="2800" dirty="0">
                <a:solidFill>
                  <a:srgbClr val="166645"/>
                </a:solidFill>
              </a:rPr>
            </a:br>
            <a:r>
              <a:rPr lang="nl-NL" sz="2800" dirty="0">
                <a:solidFill>
                  <a:srgbClr val="166645"/>
                </a:solidFill>
              </a:rPr>
              <a:t> 	verhoging gunfactor : 	concrete invulling MVO en uitstraling</a:t>
            </a:r>
            <a:endParaRPr lang="nl-NL" sz="2000" dirty="0">
              <a:solidFill>
                <a:srgbClr val="1666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2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442" y="732249"/>
            <a:ext cx="10515600" cy="55011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216672"/>
              </p:ext>
            </p:extLst>
          </p:nvPr>
        </p:nvGraphicFramePr>
        <p:xfrm>
          <a:off x="408791" y="1463040"/>
          <a:ext cx="11209468" cy="3503214"/>
        </p:xfrm>
        <a:graphic>
          <a:graphicData uri="http://schemas.openxmlformats.org/drawingml/2006/table">
            <a:tbl>
              <a:tblPr/>
              <a:tblGrid>
                <a:gridCol w="1491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3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anchor="ctr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Ruimtelijk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Planet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Economisch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Profit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Maatschappelijk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People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3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Sociaal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Mensen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Piet Rombouts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Desiree van Laarhoven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Paul van Poppel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Piet Peters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Erik van Nuland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Wiet van Meel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Paul Schellekens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Kerkhofs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Herman </a:t>
                      </a:r>
                      <a:r>
                        <a:rPr kumimoji="0" lang="nl-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Heuver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Jack van Dijck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Jos van Wegen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35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Fysiek/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Middelen</a:t>
                      </a:r>
                      <a:endParaRPr kumimoji="0" lang="nl-NL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Henk </a:t>
                      </a:r>
                      <a:r>
                        <a:rPr kumimoji="0" lang="nl-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Ullenbroek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Fons </a:t>
                      </a:r>
                      <a:r>
                        <a:rPr kumimoji="0" lang="nl-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dHaens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Martijn van </a:t>
                      </a:r>
                      <a:r>
                        <a:rPr kumimoji="0" lang="nl-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Gessel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Helma Krijger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Arie Koolen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Marco Hol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Vic Boeren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Mourits Bartholomeus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10" descr="Pontifax_logo_LR">
            <a:extLst>
              <a:ext uri="{FF2B5EF4-FFF2-40B4-BE49-F238E27FC236}">
                <a16:creationId xmlns:a16="http://schemas.microsoft.com/office/drawing/2014/main" id="{A3ADD9B0-407B-4DCC-A238-F353E475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A28DD36-36AB-4C03-9102-67C02046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91" y="4966255"/>
            <a:ext cx="9932944" cy="730790"/>
          </a:xfrm>
        </p:spPr>
        <p:txBody>
          <a:bodyPr>
            <a:normAutofit/>
          </a:bodyPr>
          <a:lstStyle/>
          <a:p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Jokers </a:t>
            </a:r>
            <a:r>
              <a:rPr lang="nl-NL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  Marianne Muller, Nicole </a:t>
            </a:r>
            <a:r>
              <a:rPr lang="nl-NL" sz="1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Lemlijn</a:t>
            </a:r>
            <a:r>
              <a:rPr lang="nl-NL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, Marc Timmers </a:t>
            </a:r>
          </a:p>
        </p:txBody>
      </p:sp>
    </p:spTree>
    <p:extLst>
      <p:ext uri="{BB962C8B-B14F-4D97-AF65-F5344CB8AC3E}">
        <p14:creationId xmlns:p14="http://schemas.microsoft.com/office/powerpoint/2010/main" val="9830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 dirty="0"/>
          </a:p>
        </p:txBody>
      </p:sp>
      <p:pic>
        <p:nvPicPr>
          <p:cNvPr id="14339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12192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4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Verduurzaming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als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perspectief</a:t>
            </a:r>
            <a:endParaRPr lang="nl-NL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922929" y="927848"/>
            <a:ext cx="849424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Ban(k)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encrisis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eurozone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globalisering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vergrijzing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sociale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uitsluiting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klimaatcrisis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energievraagstuk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innovatiedruk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recentralisatie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transactiekosten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concurrentiepositie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…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met,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verkilling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eenzaamheid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oplichting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angst,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pessimisme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normvervaging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failliet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van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idealen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…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nopen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tot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leuke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en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verrassende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verduurzamende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waardecreatie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met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mensen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in je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omgeving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producten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diensten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beleving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emotie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onroerend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goed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de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groene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ruimte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……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wat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leidt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tot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versterking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kostenbesparing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en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verhoging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van de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gunfactor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van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je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activiteit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Picture 10" descr="Pontifax_logo_LR">
            <a:extLst>
              <a:ext uri="{FF2B5EF4-FFF2-40B4-BE49-F238E27FC236}">
                <a16:creationId xmlns:a16="http://schemas.microsoft.com/office/drawing/2014/main" id="{E315F603-1363-4AC2-BEA4-73A7C1F9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16005" y="5797723"/>
            <a:ext cx="2308094" cy="822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0249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 dirty="0"/>
          </a:p>
        </p:txBody>
      </p:sp>
      <p:pic>
        <p:nvPicPr>
          <p:cNvPr id="14339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227"/>
            <a:ext cx="12192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4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2800" dirty="0">
              <a:solidFill>
                <a:srgbClr val="05891E"/>
              </a:solidFill>
              <a:latin typeface="+mj-lt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919289" y="1557338"/>
            <a:ext cx="8497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dirty="0"/>
              <a:t>      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393577" y="1378635"/>
            <a:ext cx="8418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348177"/>
            <a:ext cx="1209787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dirty="0">
              <a:solidFill>
                <a:srgbClr val="339933"/>
              </a:solidFill>
            </a:endParaRPr>
          </a:p>
          <a:p>
            <a:endParaRPr lang="nl-NL" sz="2800" dirty="0">
              <a:solidFill>
                <a:srgbClr val="339933"/>
              </a:solidFill>
            </a:endParaRPr>
          </a:p>
          <a:p>
            <a:pPr algn="ctr"/>
            <a:r>
              <a:rPr lang="nl-NL" sz="2800" dirty="0" err="1">
                <a:solidFill>
                  <a:schemeClr val="accent6">
                    <a:lumMod val="50000"/>
                  </a:schemeClr>
                </a:solidFill>
              </a:rPr>
              <a:t>Sustainability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</a:rPr>
              <a:t> = verbinden </a:t>
            </a:r>
            <a:r>
              <a:rPr lang="nl-NL" sz="2800" dirty="0" err="1">
                <a:solidFill>
                  <a:schemeClr val="accent6">
                    <a:lumMod val="50000"/>
                  </a:schemeClr>
                </a:solidFill>
              </a:rPr>
              <a:t>people-profit-planet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maatschappelijke-, economische- en ruimtelijke </a:t>
            </a:r>
            <a:r>
              <a:rPr lang="nl-NL" sz="2000" dirty="0" err="1">
                <a:solidFill>
                  <a:schemeClr val="accent6">
                    <a:lumMod val="50000"/>
                  </a:schemeClr>
                </a:solidFill>
              </a:rPr>
              <a:t>ordenings</a:t>
            </a: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 omgevingen</a:t>
            </a:r>
          </a:p>
          <a:p>
            <a:pPr algn="ctr"/>
            <a:endParaRPr lang="nl-NL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NL" sz="2800" dirty="0">
                <a:solidFill>
                  <a:schemeClr val="accent6">
                    <a:lumMod val="50000"/>
                  </a:schemeClr>
                </a:solidFill>
              </a:rPr>
              <a:t>Ondernemen en omgeving</a:t>
            </a:r>
          </a:p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verbinden leveranciers, partners en klanten </a:t>
            </a:r>
          </a:p>
          <a:p>
            <a:pPr algn="ctr"/>
            <a:endParaRPr lang="nl-NL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NL" sz="2800" dirty="0">
                <a:solidFill>
                  <a:schemeClr val="accent6">
                    <a:lumMod val="50000"/>
                  </a:schemeClr>
                </a:solidFill>
              </a:rPr>
              <a:t>Verduurzamend ondernemen </a:t>
            </a:r>
          </a:p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verbinden van je maatschappelijke-, economische- en ruimtelijke </a:t>
            </a:r>
            <a:r>
              <a:rPr lang="nl-NL" sz="2000" dirty="0" err="1">
                <a:solidFill>
                  <a:schemeClr val="accent6">
                    <a:lumMod val="50000"/>
                  </a:schemeClr>
                </a:solidFill>
              </a:rPr>
              <a:t>ordenings</a:t>
            </a: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 omgevingen</a:t>
            </a:r>
          </a:p>
          <a:p>
            <a:pPr algn="ctr"/>
            <a:r>
              <a:rPr lang="nl-NL" sz="2800" dirty="0">
                <a:solidFill>
                  <a:srgbClr val="339933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  <p:pic>
        <p:nvPicPr>
          <p:cNvPr id="11" name="Picture 10" descr="Pontifax_logo_LR">
            <a:extLst>
              <a:ext uri="{FF2B5EF4-FFF2-40B4-BE49-F238E27FC236}">
                <a16:creationId xmlns:a16="http://schemas.microsoft.com/office/drawing/2014/main" id="{ACF448C7-26C6-47E1-9C05-161DACF5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94888" y="6074303"/>
            <a:ext cx="2308094" cy="8222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3055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17411" name="Picture 7" descr="bg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5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4400">
              <a:solidFill>
                <a:schemeClr val="tx2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503713" y="-33431"/>
            <a:ext cx="6366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2800" b="1" dirty="0" err="1">
                <a:solidFill>
                  <a:srgbClr val="166645"/>
                </a:solidFill>
                <a:latin typeface="+mj-lt"/>
              </a:rPr>
              <a:t>Sustainability</a:t>
            </a:r>
            <a:r>
              <a:rPr lang="nl-NL" sz="2800" b="1" dirty="0">
                <a:solidFill>
                  <a:srgbClr val="166645"/>
                </a:solidFill>
                <a:latin typeface="+mj-lt"/>
              </a:rPr>
              <a:t> </a:t>
            </a:r>
            <a:r>
              <a:rPr lang="nl-NL" sz="2800" dirty="0">
                <a:solidFill>
                  <a:srgbClr val="166645"/>
                </a:solidFill>
                <a:latin typeface="+mj-lt"/>
              </a:rPr>
              <a:t>;  Waartoe zijn wij op aard 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3" y="620688"/>
            <a:ext cx="9912096" cy="5816624"/>
          </a:xfrm>
          <a:prstGeom prst="rect">
            <a:avLst/>
          </a:prstGeom>
        </p:spPr>
      </p:pic>
      <p:pic>
        <p:nvPicPr>
          <p:cNvPr id="10" name="Picture 10" descr="Pontifax_logo_LR">
            <a:extLst>
              <a:ext uri="{FF2B5EF4-FFF2-40B4-BE49-F238E27FC236}">
                <a16:creationId xmlns:a16="http://schemas.microsoft.com/office/drawing/2014/main" id="{3EC52861-FBDB-4693-8893-C42F8399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3013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18435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5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4400">
              <a:solidFill>
                <a:schemeClr val="tx2"/>
              </a:solidFill>
            </a:endParaRPr>
          </a:p>
        </p:txBody>
      </p:sp>
      <p:pic>
        <p:nvPicPr>
          <p:cNvPr id="18438" name="Afbeelding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1988" y="944236"/>
            <a:ext cx="3168650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Afbeelding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7769" y="1990095"/>
            <a:ext cx="223043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989704" y="171450"/>
            <a:ext cx="11370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800" dirty="0">
                <a:latin typeface="Rockwell Extra Bold" panose="02060903040505020403" pitchFamily="18" charset="0"/>
              </a:rPr>
              <a:t>        </a:t>
            </a:r>
            <a:r>
              <a:rPr lang="nl-NL" sz="2800" b="1" dirty="0" err="1">
                <a:solidFill>
                  <a:srgbClr val="166645"/>
                </a:solidFill>
                <a:latin typeface="+mj-lt"/>
              </a:rPr>
              <a:t>Sustainable</a:t>
            </a:r>
            <a:r>
              <a:rPr lang="nl-NL" sz="2800" b="1" dirty="0">
                <a:solidFill>
                  <a:srgbClr val="166645"/>
                </a:solidFill>
                <a:latin typeface="+mj-lt"/>
              </a:rPr>
              <a:t> – Duurzaam         </a:t>
            </a:r>
            <a:r>
              <a:rPr lang="nl-NL" dirty="0">
                <a:solidFill>
                  <a:srgbClr val="166645"/>
                </a:solidFill>
                <a:latin typeface="+mj-lt"/>
              </a:rPr>
              <a:t> versus           </a:t>
            </a:r>
            <a:r>
              <a:rPr lang="nl-NL" sz="4000" dirty="0" err="1">
                <a:solidFill>
                  <a:srgbClr val="166645"/>
                </a:solidFill>
                <a:latin typeface="Mistral" panose="03090702030407020403" pitchFamily="66" charset="0"/>
              </a:rPr>
              <a:t>sustainability</a:t>
            </a:r>
            <a:r>
              <a:rPr lang="nl-NL" sz="4000" dirty="0">
                <a:solidFill>
                  <a:srgbClr val="166645"/>
                </a:solidFill>
                <a:latin typeface="Mistral" panose="03090702030407020403" pitchFamily="66" charset="0"/>
              </a:rPr>
              <a:t> - verduurzaming</a:t>
            </a:r>
            <a:r>
              <a:rPr lang="nl-NL" sz="4800" dirty="0">
                <a:solidFill>
                  <a:srgbClr val="166645"/>
                </a:solidFill>
                <a:latin typeface="Mistral" panose="03090702030407020403" pitchFamily="66" charset="0"/>
              </a:rPr>
              <a:t> </a:t>
            </a:r>
            <a:r>
              <a:rPr lang="nl-NL" sz="4800" dirty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</a:rPr>
              <a:t>               </a:t>
            </a:r>
            <a:r>
              <a:rPr lang="nl-NL" sz="4800" dirty="0">
                <a:latin typeface="Mistral" panose="03090702030407020403" pitchFamily="66" charset="0"/>
              </a:rPr>
              <a:t>	   </a:t>
            </a:r>
            <a:r>
              <a:rPr lang="nl-NL" sz="4000" dirty="0">
                <a:solidFill>
                  <a:srgbClr val="FF0000"/>
                </a:solidFill>
                <a:latin typeface="Rockwell Extra Bold" panose="02060903040505020403" pitchFamily="18" charset="0"/>
              </a:rPr>
              <a:t>Droom</a:t>
            </a:r>
            <a:endParaRPr lang="nl-NL" sz="4800" dirty="0">
              <a:latin typeface="Mistral" panose="03090702030407020403" pitchFamily="66" charset="0"/>
            </a:endParaRPr>
          </a:p>
        </p:txBody>
      </p:sp>
      <p:sp>
        <p:nvSpPr>
          <p:cNvPr id="18442" name="Tekstvak 6"/>
          <p:cNvSpPr txBox="1">
            <a:spLocks noChangeArrowheads="1"/>
          </p:cNvSpPr>
          <p:nvPr/>
        </p:nvSpPr>
        <p:spPr bwMode="auto">
          <a:xfrm>
            <a:off x="1143002" y="6316664"/>
            <a:ext cx="991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rgbClr val="166645"/>
                </a:solidFill>
                <a:latin typeface="Rockwell Extra Bold" pitchFamily="18" charset="0"/>
              </a:rPr>
              <a:t>                      </a:t>
            </a:r>
            <a:r>
              <a:rPr lang="nl-NL" sz="2400" b="1" dirty="0">
                <a:solidFill>
                  <a:srgbClr val="166645"/>
                </a:solidFill>
                <a:latin typeface="+mj-lt"/>
              </a:rPr>
              <a:t>beheersen &amp; toetsen               </a:t>
            </a:r>
            <a:r>
              <a:rPr lang="nl-NL" dirty="0">
                <a:solidFill>
                  <a:srgbClr val="166645"/>
                </a:solidFill>
                <a:latin typeface="+mj-lt"/>
              </a:rPr>
              <a:t>versus</a:t>
            </a:r>
            <a:r>
              <a:rPr lang="nl-NL" dirty="0">
                <a:solidFill>
                  <a:srgbClr val="166645"/>
                </a:solidFill>
              </a:rPr>
              <a:t>                              </a:t>
            </a:r>
            <a:r>
              <a:rPr lang="nl-NL" sz="2800" dirty="0">
                <a:solidFill>
                  <a:srgbClr val="166645"/>
                </a:solidFill>
                <a:latin typeface="Mistral" pitchFamily="66" charset="0"/>
              </a:rPr>
              <a:t>meedenken &amp; faciliteren </a:t>
            </a:r>
          </a:p>
        </p:txBody>
      </p:sp>
      <p:pic>
        <p:nvPicPr>
          <p:cNvPr id="13" name="Picture 10" descr="Pontifax_logo_LR">
            <a:extLst>
              <a:ext uri="{FF2B5EF4-FFF2-40B4-BE49-F238E27FC236}">
                <a16:creationId xmlns:a16="http://schemas.microsoft.com/office/drawing/2014/main" id="{5FFCEA75-C7F3-4839-9D2C-40BB6693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76620B-7A00-4260-9D67-C7079701D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19" y="956280"/>
            <a:ext cx="3380054" cy="540226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4EF6FAC-FE99-4D5E-9B1D-B32C53281A1C}"/>
              </a:ext>
            </a:extLst>
          </p:cNvPr>
          <p:cNvSpPr/>
          <p:nvPr/>
        </p:nvSpPr>
        <p:spPr>
          <a:xfrm>
            <a:off x="8721706" y="920688"/>
            <a:ext cx="1102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92D050"/>
                </a:solidFill>
                <a:latin typeface="Mistral" panose="03090702030407020403" pitchFamily="66" charset="0"/>
              </a:rPr>
              <a:t>weg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35209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0483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005" y="80962"/>
            <a:ext cx="12192000" cy="6858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5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4400">
              <a:solidFill>
                <a:schemeClr val="tx2"/>
              </a:solidFill>
            </a:endParaRPr>
          </a:p>
        </p:txBody>
      </p:sp>
      <p:pic>
        <p:nvPicPr>
          <p:cNvPr id="20485" name="Afbeelding 2"/>
          <p:cNvPicPr>
            <a:picLocks noChangeAspect="1"/>
          </p:cNvPicPr>
          <p:nvPr/>
        </p:nvPicPr>
        <p:blipFill rotWithShape="1">
          <a:blip r:embed="rId5"/>
          <a:srcRect l="6399" t="5751" r="6829"/>
          <a:stretch/>
        </p:blipFill>
        <p:spPr bwMode="auto">
          <a:xfrm>
            <a:off x="2639616" y="1196753"/>
            <a:ext cx="6840761" cy="471986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20486" name="Afbeelding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3612" y="4869159"/>
            <a:ext cx="1620180" cy="17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Afbeelding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4191" y="4869160"/>
            <a:ext cx="1656185" cy="179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1487995" y="200417"/>
            <a:ext cx="9144000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2400" dirty="0">
                <a:solidFill>
                  <a:srgbClr val="166645"/>
                </a:solidFill>
                <a:latin typeface="+mj-lt"/>
              </a:rPr>
              <a:t>0000 – 1000      </a:t>
            </a:r>
            <a:r>
              <a:rPr lang="nl-NL" sz="4000" dirty="0">
                <a:solidFill>
                  <a:srgbClr val="166645"/>
                </a:solidFill>
                <a:latin typeface="Mistral" panose="03090702030407020403" pitchFamily="66" charset="0"/>
              </a:rPr>
              <a:t>verduurzaming</a:t>
            </a:r>
          </a:p>
          <a:p>
            <a:pPr algn="ctr">
              <a:defRPr/>
            </a:pPr>
            <a:r>
              <a:rPr lang="nl-NL" dirty="0">
                <a:solidFill>
                  <a:srgbClr val="166645"/>
                </a:solidFill>
                <a:latin typeface="+mj-lt"/>
              </a:rPr>
              <a:t>Integraal en transparant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792071" y="3372017"/>
            <a:ext cx="459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People  Profit  </a:t>
            </a:r>
            <a:r>
              <a:rPr lang="nl-NL" sz="2800" b="1" dirty="0" err="1">
                <a:solidFill>
                  <a:schemeClr val="bg1"/>
                </a:solidFill>
              </a:rPr>
              <a:t>Planet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0" descr="Pontifax_logo_LR">
            <a:extLst>
              <a:ext uri="{FF2B5EF4-FFF2-40B4-BE49-F238E27FC236}">
                <a16:creationId xmlns:a16="http://schemas.microsoft.com/office/drawing/2014/main" id="{8AB6393F-A620-4B7D-9035-217A6B83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7913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2531" name="Picture 7" descr="bg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3"/>
            <a:ext cx="1225691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5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4400">
              <a:solidFill>
                <a:schemeClr val="tx2"/>
              </a:solidFill>
            </a:endParaRPr>
          </a:p>
        </p:txBody>
      </p:sp>
      <p:sp>
        <p:nvSpPr>
          <p:cNvPr id="8" name="Tekstvak 12"/>
          <p:cNvSpPr txBox="1">
            <a:spLocks noChangeArrowheads="1"/>
          </p:cNvSpPr>
          <p:nvPr/>
        </p:nvSpPr>
        <p:spPr bwMode="auto">
          <a:xfrm>
            <a:off x="1381125" y="-36513"/>
            <a:ext cx="9302750" cy="113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latin typeface="Calibri" pitchFamily="34" charset="0"/>
              </a:rPr>
              <a:t> </a:t>
            </a:r>
            <a:r>
              <a:rPr lang="nl-NL" sz="4000" dirty="0">
                <a:solidFill>
                  <a:srgbClr val="166645"/>
                </a:solidFill>
                <a:latin typeface="Mistral" panose="03090702030407020403" pitchFamily="66" charset="0"/>
              </a:rPr>
              <a:t>verduurzaming </a:t>
            </a:r>
            <a:r>
              <a:rPr lang="nl-NL" sz="2000" dirty="0">
                <a:solidFill>
                  <a:srgbClr val="166645"/>
                </a:solidFill>
                <a:latin typeface="+mj-lt"/>
              </a:rPr>
              <a:t>anno 2017</a:t>
            </a:r>
            <a:endParaRPr lang="en-US" sz="2000" dirty="0">
              <a:solidFill>
                <a:srgbClr val="166645"/>
              </a:solidFill>
              <a:latin typeface="+mj-lt"/>
            </a:endParaRPr>
          </a:p>
          <a:p>
            <a:pPr algn="ctr" eaLnBrk="0" hangingPunct="0">
              <a:defRPr/>
            </a:pPr>
            <a:r>
              <a:rPr lang="en-US" sz="2800" dirty="0">
                <a:latin typeface="Calibri" pitchFamily="34" charset="0"/>
              </a:rPr>
              <a:t> </a:t>
            </a:r>
          </a:p>
        </p:txBody>
      </p:sp>
      <p:pic>
        <p:nvPicPr>
          <p:cNvPr id="22535" name="Afbeelding 2"/>
          <p:cNvPicPr>
            <a:picLocks noChangeAspect="1"/>
          </p:cNvPicPr>
          <p:nvPr/>
        </p:nvPicPr>
        <p:blipFill rotWithShape="1">
          <a:blip r:embed="rId3"/>
          <a:srcRect l="922" t="1288" r="891" b="2597"/>
          <a:stretch/>
        </p:blipFill>
        <p:spPr bwMode="auto">
          <a:xfrm>
            <a:off x="2209800" y="858046"/>
            <a:ext cx="7772400" cy="537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hthoek 3"/>
          <p:cNvSpPr>
            <a:spLocks noChangeArrowheads="1"/>
          </p:cNvSpPr>
          <p:nvPr/>
        </p:nvSpPr>
        <p:spPr bwMode="auto">
          <a:xfrm>
            <a:off x="3359150" y="711200"/>
            <a:ext cx="504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solidFill>
                  <a:srgbClr val="166645"/>
                </a:solidFill>
              </a:rPr>
              <a:t>gefragmenteerd                                     ondoorzichtig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039035" y="2694533"/>
            <a:ext cx="603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      </a:t>
            </a:r>
            <a:r>
              <a:rPr lang="nl-NL" sz="2400" b="1" dirty="0" err="1">
                <a:solidFill>
                  <a:schemeClr val="bg1"/>
                </a:solidFill>
              </a:rPr>
              <a:t>Planet</a:t>
            </a:r>
            <a:r>
              <a:rPr lang="nl-NL" sz="2400" b="1" dirty="0">
                <a:solidFill>
                  <a:schemeClr val="bg1"/>
                </a:solidFill>
              </a:rPr>
              <a:t>                   Profit                   People</a:t>
            </a:r>
          </a:p>
        </p:txBody>
      </p:sp>
      <p:pic>
        <p:nvPicPr>
          <p:cNvPr id="11" name="Picture 10" descr="Pontifax_logo_LR">
            <a:extLst>
              <a:ext uri="{FF2B5EF4-FFF2-40B4-BE49-F238E27FC236}">
                <a16:creationId xmlns:a16="http://schemas.microsoft.com/office/drawing/2014/main" id="{B0385AB4-6F50-4E00-89D9-FCF58627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70307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3555" name="Picture 7" descr="bg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6688"/>
            <a:ext cx="12192000" cy="707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2209800" y="-242888"/>
            <a:ext cx="7772400" cy="15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nl-NL" sz="4400">
              <a:solidFill>
                <a:schemeClr val="tx2"/>
              </a:solidFill>
            </a:endParaRPr>
          </a:p>
        </p:txBody>
      </p:sp>
      <p:pic>
        <p:nvPicPr>
          <p:cNvPr id="23558" name="Afbeelding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536" y="938214"/>
            <a:ext cx="828092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Group 27"/>
          <p:cNvGrpSpPr>
            <a:grpSpLocks/>
          </p:cNvGrpSpPr>
          <p:nvPr/>
        </p:nvGrpSpPr>
        <p:grpSpPr bwMode="auto">
          <a:xfrm>
            <a:off x="2040217" y="2374900"/>
            <a:ext cx="368020" cy="2216150"/>
            <a:chOff x="3861" y="4064"/>
            <a:chExt cx="587" cy="2348"/>
          </a:xfrm>
        </p:grpSpPr>
        <p:sp>
          <p:nvSpPr>
            <p:cNvPr id="23599" name="Rectangle 28"/>
            <p:cNvSpPr>
              <a:spLocks noChangeArrowheads="1"/>
            </p:cNvSpPr>
            <p:nvPr/>
          </p:nvSpPr>
          <p:spPr bwMode="auto">
            <a:xfrm>
              <a:off x="3861" y="4064"/>
              <a:ext cx="587" cy="2348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600" name="Rectangle 29"/>
            <p:cNvSpPr>
              <a:spLocks noChangeArrowheads="1"/>
            </p:cNvSpPr>
            <p:nvPr/>
          </p:nvSpPr>
          <p:spPr bwMode="auto">
            <a:xfrm>
              <a:off x="4052" y="4115"/>
              <a:ext cx="76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601" name="Rectangle 30"/>
            <p:cNvSpPr>
              <a:spLocks noChangeArrowheads="1"/>
            </p:cNvSpPr>
            <p:nvPr/>
          </p:nvSpPr>
          <p:spPr bwMode="auto">
            <a:xfrm>
              <a:off x="4181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602" name="Rectangle 31"/>
            <p:cNvSpPr>
              <a:spLocks noChangeArrowheads="1"/>
            </p:cNvSpPr>
            <p:nvPr/>
          </p:nvSpPr>
          <p:spPr bwMode="auto">
            <a:xfrm>
              <a:off x="4311" y="4115"/>
              <a:ext cx="74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603" name="Rectangle 32"/>
            <p:cNvSpPr>
              <a:spLocks noChangeArrowheads="1"/>
            </p:cNvSpPr>
            <p:nvPr/>
          </p:nvSpPr>
          <p:spPr bwMode="auto">
            <a:xfrm>
              <a:off x="3924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</p:grpSp>
      <p:grpSp>
        <p:nvGrpSpPr>
          <p:cNvPr id="23560" name="Group 21"/>
          <p:cNvGrpSpPr>
            <a:grpSpLocks/>
          </p:cNvGrpSpPr>
          <p:nvPr/>
        </p:nvGrpSpPr>
        <p:grpSpPr bwMode="auto">
          <a:xfrm>
            <a:off x="4776788" y="2413000"/>
            <a:ext cx="374650" cy="2216150"/>
            <a:chOff x="3861" y="4064"/>
            <a:chExt cx="587" cy="2348"/>
          </a:xfrm>
        </p:grpSpPr>
        <p:sp>
          <p:nvSpPr>
            <p:cNvPr id="23594" name="Rectangle 22"/>
            <p:cNvSpPr>
              <a:spLocks noChangeArrowheads="1"/>
            </p:cNvSpPr>
            <p:nvPr/>
          </p:nvSpPr>
          <p:spPr bwMode="auto">
            <a:xfrm>
              <a:off x="3861" y="4064"/>
              <a:ext cx="587" cy="2348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5" name="Rectangle 23"/>
            <p:cNvSpPr>
              <a:spLocks noChangeArrowheads="1"/>
            </p:cNvSpPr>
            <p:nvPr/>
          </p:nvSpPr>
          <p:spPr bwMode="auto">
            <a:xfrm>
              <a:off x="4052" y="4115"/>
              <a:ext cx="76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6" name="Rectangle 24"/>
            <p:cNvSpPr>
              <a:spLocks noChangeArrowheads="1"/>
            </p:cNvSpPr>
            <p:nvPr/>
          </p:nvSpPr>
          <p:spPr bwMode="auto">
            <a:xfrm>
              <a:off x="4181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7" name="Rectangle 25"/>
            <p:cNvSpPr>
              <a:spLocks noChangeArrowheads="1"/>
            </p:cNvSpPr>
            <p:nvPr/>
          </p:nvSpPr>
          <p:spPr bwMode="auto">
            <a:xfrm>
              <a:off x="4311" y="4115"/>
              <a:ext cx="74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8" name="Rectangle 26"/>
            <p:cNvSpPr>
              <a:spLocks noChangeArrowheads="1"/>
            </p:cNvSpPr>
            <p:nvPr/>
          </p:nvSpPr>
          <p:spPr bwMode="auto">
            <a:xfrm>
              <a:off x="3924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</p:grpSp>
      <p:sp>
        <p:nvSpPr>
          <p:cNvPr id="23561" name="Rectangle 20"/>
          <p:cNvSpPr>
            <a:spLocks noChangeArrowheads="1"/>
          </p:cNvSpPr>
          <p:nvPr/>
        </p:nvSpPr>
        <p:spPr bwMode="auto">
          <a:xfrm>
            <a:off x="2755900" y="3316289"/>
            <a:ext cx="1587500" cy="539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nl-NL" sz="2400"/>
          </a:p>
        </p:txBody>
      </p:sp>
      <p:sp>
        <p:nvSpPr>
          <p:cNvPr id="23562" name="AutoShape 48"/>
          <p:cNvSpPr>
            <a:spLocks noChangeArrowheads="1"/>
          </p:cNvSpPr>
          <p:nvPr/>
        </p:nvSpPr>
        <p:spPr bwMode="auto">
          <a:xfrm rot="16190059" flipV="1">
            <a:off x="4242595" y="3237856"/>
            <a:ext cx="1355725" cy="461665"/>
          </a:xfrm>
          <a:prstGeom prst="curvedUpArrow">
            <a:avLst>
              <a:gd name="adj1" fmla="val 33037"/>
              <a:gd name="adj2" fmla="val 66074"/>
              <a:gd name="adj3" fmla="val 33333"/>
            </a:avLst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nl-NL" sz="2400"/>
          </a:p>
        </p:txBody>
      </p:sp>
      <p:grpSp>
        <p:nvGrpSpPr>
          <p:cNvPr id="23563" name="Group 4"/>
          <p:cNvGrpSpPr>
            <a:grpSpLocks/>
          </p:cNvGrpSpPr>
          <p:nvPr/>
        </p:nvGrpSpPr>
        <p:grpSpPr bwMode="auto">
          <a:xfrm rot="10800000">
            <a:off x="7051675" y="2438400"/>
            <a:ext cx="376238" cy="2216150"/>
            <a:chOff x="3861" y="4064"/>
            <a:chExt cx="587" cy="2348"/>
          </a:xfrm>
        </p:grpSpPr>
        <p:sp>
          <p:nvSpPr>
            <p:cNvPr id="23589" name="Rectangle 5"/>
            <p:cNvSpPr>
              <a:spLocks noChangeArrowheads="1"/>
            </p:cNvSpPr>
            <p:nvPr/>
          </p:nvSpPr>
          <p:spPr bwMode="auto">
            <a:xfrm>
              <a:off x="3861" y="4064"/>
              <a:ext cx="587" cy="2348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0" name="Rectangle 6"/>
            <p:cNvSpPr>
              <a:spLocks noChangeArrowheads="1"/>
            </p:cNvSpPr>
            <p:nvPr/>
          </p:nvSpPr>
          <p:spPr bwMode="auto">
            <a:xfrm>
              <a:off x="4052" y="4115"/>
              <a:ext cx="76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1" name="Rectangle 7"/>
            <p:cNvSpPr>
              <a:spLocks noChangeArrowheads="1"/>
            </p:cNvSpPr>
            <p:nvPr/>
          </p:nvSpPr>
          <p:spPr bwMode="auto">
            <a:xfrm>
              <a:off x="4181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2" name="Rectangle 8"/>
            <p:cNvSpPr>
              <a:spLocks noChangeArrowheads="1"/>
            </p:cNvSpPr>
            <p:nvPr/>
          </p:nvSpPr>
          <p:spPr bwMode="auto">
            <a:xfrm>
              <a:off x="4311" y="4115"/>
              <a:ext cx="74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93" name="Rectangle 9"/>
            <p:cNvSpPr>
              <a:spLocks noChangeArrowheads="1"/>
            </p:cNvSpPr>
            <p:nvPr/>
          </p:nvSpPr>
          <p:spPr bwMode="auto">
            <a:xfrm>
              <a:off x="3924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</p:grpSp>
      <p:sp>
        <p:nvSpPr>
          <p:cNvPr id="23564" name="AutoShape 41"/>
          <p:cNvSpPr>
            <a:spLocks noChangeArrowheads="1"/>
          </p:cNvSpPr>
          <p:nvPr/>
        </p:nvSpPr>
        <p:spPr bwMode="auto">
          <a:xfrm rot="5380118" flipV="1">
            <a:off x="6602413" y="3331519"/>
            <a:ext cx="1355725" cy="461665"/>
          </a:xfrm>
          <a:prstGeom prst="curvedUpArrow">
            <a:avLst>
              <a:gd name="adj1" fmla="val 36496"/>
              <a:gd name="adj2" fmla="val 72991"/>
              <a:gd name="adj3" fmla="val 33333"/>
            </a:avLst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nl-NL" sz="2400"/>
          </a:p>
        </p:txBody>
      </p:sp>
      <p:grpSp>
        <p:nvGrpSpPr>
          <p:cNvPr id="23565" name="Group 33"/>
          <p:cNvGrpSpPr>
            <a:grpSpLocks/>
          </p:cNvGrpSpPr>
          <p:nvPr/>
        </p:nvGrpSpPr>
        <p:grpSpPr bwMode="auto">
          <a:xfrm>
            <a:off x="9648826" y="2400300"/>
            <a:ext cx="333375" cy="2217738"/>
            <a:chOff x="3861" y="4064"/>
            <a:chExt cx="587" cy="2348"/>
          </a:xfrm>
        </p:grpSpPr>
        <p:sp>
          <p:nvSpPr>
            <p:cNvPr id="23584" name="Rectangle 34"/>
            <p:cNvSpPr>
              <a:spLocks noChangeArrowheads="1"/>
            </p:cNvSpPr>
            <p:nvPr/>
          </p:nvSpPr>
          <p:spPr bwMode="auto">
            <a:xfrm>
              <a:off x="3861" y="4064"/>
              <a:ext cx="587" cy="2348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5" name="Rectangle 35"/>
            <p:cNvSpPr>
              <a:spLocks noChangeArrowheads="1"/>
            </p:cNvSpPr>
            <p:nvPr/>
          </p:nvSpPr>
          <p:spPr bwMode="auto">
            <a:xfrm>
              <a:off x="4052" y="4115"/>
              <a:ext cx="76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6" name="Rectangle 36"/>
            <p:cNvSpPr>
              <a:spLocks noChangeArrowheads="1"/>
            </p:cNvSpPr>
            <p:nvPr/>
          </p:nvSpPr>
          <p:spPr bwMode="auto">
            <a:xfrm>
              <a:off x="4181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7" name="Rectangle 37"/>
            <p:cNvSpPr>
              <a:spLocks noChangeArrowheads="1"/>
            </p:cNvSpPr>
            <p:nvPr/>
          </p:nvSpPr>
          <p:spPr bwMode="auto">
            <a:xfrm>
              <a:off x="4311" y="4115"/>
              <a:ext cx="74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8" name="Rectangle 38"/>
            <p:cNvSpPr>
              <a:spLocks noChangeArrowheads="1"/>
            </p:cNvSpPr>
            <p:nvPr/>
          </p:nvSpPr>
          <p:spPr bwMode="auto">
            <a:xfrm>
              <a:off x="3924" y="4115"/>
              <a:ext cx="77" cy="2244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</p:grpSp>
      <p:sp>
        <p:nvSpPr>
          <p:cNvPr id="23566" name="Rectangle 39"/>
          <p:cNvSpPr>
            <a:spLocks noChangeArrowheads="1"/>
          </p:cNvSpPr>
          <p:nvPr/>
        </p:nvSpPr>
        <p:spPr bwMode="auto">
          <a:xfrm>
            <a:off x="5321300" y="3325813"/>
            <a:ext cx="1587500" cy="74612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nl-NL" sz="2400"/>
          </a:p>
        </p:txBody>
      </p:sp>
      <p:sp>
        <p:nvSpPr>
          <p:cNvPr id="23567" name="Rectangle 40"/>
          <p:cNvSpPr>
            <a:spLocks noChangeArrowheads="1"/>
          </p:cNvSpPr>
          <p:nvPr/>
        </p:nvSpPr>
        <p:spPr bwMode="auto">
          <a:xfrm>
            <a:off x="7548563" y="3336925"/>
            <a:ext cx="1955800" cy="46038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nl-NL" sz="2400"/>
          </a:p>
        </p:txBody>
      </p:sp>
      <p:grpSp>
        <p:nvGrpSpPr>
          <p:cNvPr id="23568" name="Group 15"/>
          <p:cNvGrpSpPr>
            <a:grpSpLocks/>
          </p:cNvGrpSpPr>
          <p:nvPr/>
        </p:nvGrpSpPr>
        <p:grpSpPr bwMode="auto">
          <a:xfrm>
            <a:off x="1484313" y="4708526"/>
            <a:ext cx="9169401" cy="581025"/>
            <a:chOff x="779" y="6580"/>
            <a:chExt cx="9072" cy="554"/>
          </a:xfrm>
        </p:grpSpPr>
        <p:sp>
          <p:nvSpPr>
            <p:cNvPr id="23580" name="Rectangle 16"/>
            <p:cNvSpPr>
              <a:spLocks noChangeArrowheads="1"/>
            </p:cNvSpPr>
            <p:nvPr/>
          </p:nvSpPr>
          <p:spPr bwMode="auto">
            <a:xfrm>
              <a:off x="1329" y="6580"/>
              <a:ext cx="7970" cy="53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1" name="Rectangle 17"/>
            <p:cNvSpPr>
              <a:spLocks noChangeArrowheads="1"/>
            </p:cNvSpPr>
            <p:nvPr/>
          </p:nvSpPr>
          <p:spPr bwMode="auto">
            <a:xfrm>
              <a:off x="779" y="7097"/>
              <a:ext cx="9072" cy="37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2" name="Rectangle 18"/>
            <p:cNvSpPr>
              <a:spLocks noChangeArrowheads="1"/>
            </p:cNvSpPr>
            <p:nvPr/>
          </p:nvSpPr>
          <p:spPr bwMode="auto">
            <a:xfrm>
              <a:off x="1097" y="6700"/>
              <a:ext cx="8436" cy="90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  <p:sp>
          <p:nvSpPr>
            <p:cNvPr id="23583" name="Rectangle 19"/>
            <p:cNvSpPr>
              <a:spLocks noChangeArrowheads="1"/>
            </p:cNvSpPr>
            <p:nvPr/>
          </p:nvSpPr>
          <p:spPr bwMode="auto">
            <a:xfrm>
              <a:off x="968" y="6855"/>
              <a:ext cx="8693" cy="106"/>
            </a:xfrm>
            <a:prstGeom prst="rect">
              <a:avLst/>
            </a:prstGeom>
            <a:solidFill>
              <a:srgbClr val="C0C0C0"/>
            </a:solidFill>
            <a:ln w="1397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nl-NL" sz="2400"/>
            </a:p>
          </p:txBody>
        </p:sp>
      </p:grpSp>
      <p:sp>
        <p:nvSpPr>
          <p:cNvPr id="49" name="Rectangle 42"/>
          <p:cNvSpPr>
            <a:spLocks noChangeArrowheads="1"/>
          </p:cNvSpPr>
          <p:nvPr/>
        </p:nvSpPr>
        <p:spPr bwMode="auto">
          <a:xfrm>
            <a:off x="2717800" y="2470151"/>
            <a:ext cx="1697038" cy="6762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rgbClr val="166645"/>
                </a:solidFill>
                <a:latin typeface="+mj-lt"/>
              </a:rPr>
              <a:t>Sociaal </a:t>
            </a:r>
            <a:r>
              <a:rPr lang="en-US" sz="1400" dirty="0" err="1">
                <a:solidFill>
                  <a:srgbClr val="166645"/>
                </a:solidFill>
                <a:latin typeface="+mj-lt"/>
              </a:rPr>
              <a:t>ruimtelijk</a:t>
            </a:r>
            <a:endParaRPr lang="en-US" sz="1400" dirty="0">
              <a:solidFill>
                <a:srgbClr val="166645"/>
              </a:solidFill>
              <a:latin typeface="+mj-lt"/>
            </a:endParaRPr>
          </a:p>
          <a:p>
            <a:pPr algn="ctr">
              <a:defRPr/>
            </a:pPr>
            <a:endParaRPr lang="en-US" sz="1400" i="1" dirty="0">
              <a:solidFill>
                <a:srgbClr val="166645"/>
              </a:solidFill>
              <a:latin typeface="+mj-lt"/>
            </a:endParaRPr>
          </a:p>
          <a:p>
            <a:pPr algn="ctr">
              <a:defRPr/>
            </a:pPr>
            <a:r>
              <a:rPr lang="en-US" sz="1400" i="1" dirty="0" err="1">
                <a:solidFill>
                  <a:srgbClr val="166645"/>
                </a:solidFill>
                <a:latin typeface="+mj-lt"/>
              </a:rPr>
              <a:t>natuur-excursie</a:t>
            </a:r>
            <a:endParaRPr lang="nl-NL" sz="1400" i="1" dirty="0">
              <a:solidFill>
                <a:srgbClr val="166645"/>
              </a:solidFill>
              <a:latin typeface="+mj-lt"/>
            </a:endParaRPr>
          </a:p>
        </p:txBody>
      </p:sp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5314950" y="2441576"/>
            <a:ext cx="1644650" cy="6762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Sociaal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economisch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NL" sz="14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ondernemingsclub studieavond</a:t>
            </a:r>
            <a:endParaRPr lang="nl-NL" sz="1400" i="1" dirty="0">
              <a:solidFill>
                <a:srgbClr val="FF0000"/>
              </a:solidFill>
              <a:latin typeface="+mj-lt"/>
            </a:endParaRPr>
          </a:p>
          <a:p>
            <a:pPr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571" name="Rectangle 42"/>
          <p:cNvSpPr>
            <a:spLocks noChangeArrowheads="1"/>
          </p:cNvSpPr>
          <p:nvPr/>
        </p:nvSpPr>
        <p:spPr bwMode="auto">
          <a:xfrm>
            <a:off x="7559676" y="2468564"/>
            <a:ext cx="1958975" cy="7016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Sociaal maatschappelijk</a:t>
            </a:r>
          </a:p>
          <a:p>
            <a:pPr algn="ctr"/>
            <a:endParaRPr lang="nl-NL" sz="1400" i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nl-NL" sz="1400" i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bejaardenbingo</a:t>
            </a:r>
            <a:endParaRPr lang="nl-NL" sz="1400" i="1">
              <a:solidFill>
                <a:srgbClr val="0000FF"/>
              </a:solidFill>
              <a:latin typeface="Calibri" pitchFamily="34" charset="0"/>
            </a:endParaRPr>
          </a:p>
          <a:p>
            <a:pPr algn="ctr"/>
            <a:endParaRPr lang="nl-NL" sz="14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2" name="Rectangle 42"/>
          <p:cNvSpPr>
            <a:spLocks noChangeArrowheads="1"/>
          </p:cNvSpPr>
          <p:nvPr/>
        </p:nvSpPr>
        <p:spPr bwMode="auto">
          <a:xfrm>
            <a:off x="2701925" y="3635376"/>
            <a:ext cx="1697038" cy="6762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166645"/>
                </a:solidFill>
                <a:latin typeface="+mj-lt"/>
              </a:rPr>
              <a:t>Fysiek </a:t>
            </a:r>
            <a:r>
              <a:rPr lang="en-US" sz="1400" dirty="0" err="1">
                <a:solidFill>
                  <a:srgbClr val="166645"/>
                </a:solidFill>
                <a:latin typeface="+mj-lt"/>
              </a:rPr>
              <a:t>ruimtelijk</a:t>
            </a:r>
            <a:endParaRPr lang="en-US" sz="1400" dirty="0">
              <a:solidFill>
                <a:srgbClr val="166645"/>
              </a:solidFill>
              <a:latin typeface="+mj-lt"/>
            </a:endParaRPr>
          </a:p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i="1" dirty="0">
                <a:solidFill>
                  <a:srgbClr val="166645"/>
                </a:solidFill>
                <a:latin typeface="+mj-lt"/>
                <a:cs typeface="Times New Roman" pitchFamily="18" charset="0"/>
              </a:rPr>
              <a:t>                                    </a:t>
            </a:r>
            <a:r>
              <a:rPr lang="nl-NL" sz="1400" i="1" dirty="0">
                <a:solidFill>
                  <a:srgbClr val="166645"/>
                </a:solidFill>
                <a:latin typeface="+mj-lt"/>
                <a:cs typeface="Times New Roman" pitchFamily="18" charset="0"/>
              </a:rPr>
              <a:t>stuw, windmolen</a:t>
            </a:r>
            <a:endParaRPr lang="en-US" sz="1400" dirty="0">
              <a:solidFill>
                <a:srgbClr val="166645"/>
              </a:solidFill>
              <a:latin typeface="+mj-lt"/>
            </a:endParaRPr>
          </a:p>
        </p:txBody>
      </p:sp>
      <p:sp>
        <p:nvSpPr>
          <p:cNvPr id="53" name="Rectangle 42"/>
          <p:cNvSpPr>
            <a:spLocks noChangeArrowheads="1"/>
          </p:cNvSpPr>
          <p:nvPr/>
        </p:nvSpPr>
        <p:spPr bwMode="auto">
          <a:xfrm>
            <a:off x="5329238" y="3678239"/>
            <a:ext cx="1585912" cy="6762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defTabSz="1136650" eaLnBrk="0" hangingPunct="0"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Fysiek </a:t>
            </a:r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economisch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defTabSz="1136650" eaLnBrk="0" hangingPunct="0">
              <a:defRPr/>
            </a:pPr>
            <a:endParaRPr lang="nl-NL" sz="1400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 defTabSz="1136650" eaLnBrk="0" hangingPunct="0">
              <a:defRPr/>
            </a:pPr>
            <a:r>
              <a:rPr lang="nl-NL" sz="14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bedrijventerrein</a:t>
            </a:r>
            <a:endParaRPr lang="en-US" sz="1400" i="1" dirty="0">
              <a:solidFill>
                <a:srgbClr val="FF0000"/>
              </a:solidFill>
              <a:latin typeface="+mj-lt"/>
            </a:endParaRPr>
          </a:p>
          <a:p>
            <a:pPr algn="ctr" defTabSz="1136650" eaLnBrk="0" hangingPunct="0">
              <a:defRPr/>
            </a:pP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defTabSz="1136650" eaLnBrk="0" hangingPunct="0">
              <a:defRPr/>
            </a:pP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4" name="Rectangle 42"/>
          <p:cNvSpPr>
            <a:spLocks noChangeArrowheads="1"/>
          </p:cNvSpPr>
          <p:nvPr/>
        </p:nvSpPr>
        <p:spPr bwMode="auto">
          <a:xfrm>
            <a:off x="7562851" y="3676651"/>
            <a:ext cx="1922463" cy="676275"/>
          </a:xfrm>
          <a:prstGeom prst="rect">
            <a:avLst/>
          </a:prstGeom>
          <a:solidFill>
            <a:srgbClr val="DDDDDD"/>
          </a:solidFill>
          <a:ln w="13970" algn="ctr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FF"/>
                </a:solidFill>
                <a:latin typeface="+mj-lt"/>
              </a:rPr>
              <a:t>Fysiek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maatschappelijk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NL" sz="14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                                   sociale woningbouw</a:t>
            </a:r>
            <a:endParaRPr lang="nl-NL" sz="1400" i="1" dirty="0">
              <a:solidFill>
                <a:srgbClr val="0000FF"/>
              </a:solidFill>
              <a:latin typeface="+mj-lt"/>
            </a:endParaRPr>
          </a:p>
          <a:p>
            <a:pPr algn="ctr" defTabSz="1136650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3575" name="Rechthoek 4"/>
          <p:cNvSpPr>
            <a:spLocks noChangeArrowheads="1"/>
          </p:cNvSpPr>
          <p:nvPr/>
        </p:nvSpPr>
        <p:spPr bwMode="auto">
          <a:xfrm>
            <a:off x="1484313" y="1524000"/>
            <a:ext cx="9193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Bedrijf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Instelling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Overheid</a:t>
            </a:r>
            <a:r>
              <a:rPr lang="en-US" b="1" dirty="0">
                <a:solidFill>
                  <a:schemeClr val="bg1"/>
                </a:solidFill>
              </a:rPr>
              <a:t>, Burger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452562" y="5184775"/>
            <a:ext cx="9178926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2000" dirty="0">
                <a:latin typeface="+mj-lt"/>
              </a:rPr>
              <a:t> </a:t>
            </a:r>
          </a:p>
        </p:txBody>
      </p:sp>
      <p:sp>
        <p:nvSpPr>
          <p:cNvPr id="8" name="Rechthoek 7"/>
          <p:cNvSpPr/>
          <p:nvPr/>
        </p:nvSpPr>
        <p:spPr>
          <a:xfrm>
            <a:off x="1183341" y="5553075"/>
            <a:ext cx="96797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rgbClr val="166645"/>
                </a:solidFill>
                <a:latin typeface="Mistral" panose="03090702030407020403" pitchFamily="66" charset="0"/>
                <a:cs typeface="Times New Roman" pitchFamily="18" charset="0"/>
              </a:rPr>
              <a:t>Verduurzaming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nl-NL" dirty="0">
                <a:latin typeface="+mj-lt"/>
                <a:cs typeface="Times New Roman" pitchFamily="18" charset="0"/>
              </a:rPr>
              <a:t>              :  balanceren tussen </a:t>
            </a:r>
            <a:r>
              <a:rPr lang="nl-NL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People</a:t>
            </a:r>
            <a:r>
              <a:rPr lang="nl-NL" dirty="0">
                <a:latin typeface="+mj-lt"/>
                <a:cs typeface="Times New Roman" pitchFamily="18" charset="0"/>
              </a:rPr>
              <a:t>-</a:t>
            </a:r>
            <a:r>
              <a:rPr lang="nl-NL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Profit</a:t>
            </a:r>
            <a:r>
              <a:rPr lang="nl-NL" dirty="0">
                <a:latin typeface="+mj-lt"/>
                <a:cs typeface="Times New Roman" pitchFamily="18" charset="0"/>
              </a:rPr>
              <a:t>-</a:t>
            </a:r>
            <a:r>
              <a:rPr lang="nl-NL" dirty="0" err="1">
                <a:solidFill>
                  <a:srgbClr val="003300"/>
                </a:solidFill>
                <a:latin typeface="+mj-lt"/>
                <a:cs typeface="Times New Roman" pitchFamily="18" charset="0"/>
              </a:rPr>
              <a:t>Planet</a:t>
            </a:r>
            <a:endParaRPr lang="nl-NL" dirty="0"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nl-NL" dirty="0">
                <a:solidFill>
                  <a:srgbClr val="166645"/>
                </a:solidFill>
                <a:latin typeface="+mj-lt"/>
                <a:cs typeface="Times New Roman" pitchFamily="18" charset="0"/>
              </a:rPr>
              <a:t>Stimuleren </a:t>
            </a:r>
            <a:r>
              <a:rPr lang="nl-NL" dirty="0">
                <a:solidFill>
                  <a:srgbClr val="166645"/>
                </a:solidFill>
                <a:latin typeface="Mistral" panose="03090702030407020403" pitchFamily="66" charset="0"/>
                <a:cs typeface="Times New Roman" pitchFamily="18" charset="0"/>
              </a:rPr>
              <a:t>verduurzaming </a:t>
            </a:r>
            <a:r>
              <a:rPr lang="nl-NL" dirty="0">
                <a:solidFill>
                  <a:srgbClr val="166645"/>
                </a:solidFill>
                <a:latin typeface="+mj-lt"/>
                <a:cs typeface="Times New Roman" pitchFamily="18" charset="0"/>
              </a:rPr>
              <a:t>  </a:t>
            </a:r>
            <a:r>
              <a:rPr lang="nl-NL" dirty="0">
                <a:latin typeface="+mj-lt"/>
                <a:cs typeface="Times New Roman" pitchFamily="18" charset="0"/>
              </a:rPr>
              <a:t>	:  verbinden</a:t>
            </a:r>
            <a:r>
              <a:rPr lang="nl-NL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Maatschappelijke</a:t>
            </a:r>
            <a:r>
              <a:rPr lang="nl-NL" dirty="0">
                <a:latin typeface="+mj-lt"/>
                <a:cs typeface="Times New Roman" pitchFamily="18" charset="0"/>
              </a:rPr>
              <a:t>, </a:t>
            </a:r>
            <a:r>
              <a:rPr lang="nl-NL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Economische</a:t>
            </a:r>
            <a:r>
              <a:rPr lang="nl-NL" dirty="0">
                <a:latin typeface="+mj-lt"/>
                <a:cs typeface="Times New Roman" pitchFamily="18" charset="0"/>
              </a:rPr>
              <a:t> en </a:t>
            </a:r>
            <a:r>
              <a:rPr lang="nl-NL" dirty="0">
                <a:solidFill>
                  <a:srgbClr val="003300"/>
                </a:solidFill>
                <a:latin typeface="+mj-lt"/>
                <a:cs typeface="Times New Roman" pitchFamily="18" charset="0"/>
              </a:rPr>
              <a:t>Ruimtelijke </a:t>
            </a:r>
            <a:r>
              <a:rPr lang="nl-NL" dirty="0">
                <a:latin typeface="+mj-lt"/>
                <a:cs typeface="Times New Roman" pitchFamily="18" charset="0"/>
              </a:rPr>
              <a:t>omgevingen</a:t>
            </a:r>
          </a:p>
          <a:p>
            <a:pPr>
              <a:defRPr/>
            </a:pPr>
            <a:endParaRPr lang="nl-NL" dirty="0">
              <a:latin typeface="+mj-lt"/>
              <a:cs typeface="Times New Roman" pitchFamily="18" charset="0"/>
            </a:endParaRPr>
          </a:p>
        </p:txBody>
      </p:sp>
      <p:sp>
        <p:nvSpPr>
          <p:cNvPr id="23578" name="Rechthoek 56"/>
          <p:cNvSpPr>
            <a:spLocks noChangeArrowheads="1"/>
          </p:cNvSpPr>
          <p:nvPr/>
        </p:nvSpPr>
        <p:spPr bwMode="auto">
          <a:xfrm>
            <a:off x="8518525" y="5292726"/>
            <a:ext cx="2000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V e r d u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u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r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z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a m i n g  © </a:t>
            </a:r>
            <a:r>
              <a:rPr lang="nl-NL" sz="1000" dirty="0" err="1">
                <a:solidFill>
                  <a:srgbClr val="166645"/>
                </a:solidFill>
                <a:latin typeface="Mistral" pitchFamily="66" charset="0"/>
              </a:rPr>
              <a:t>Pontifax</a:t>
            </a:r>
            <a:r>
              <a:rPr lang="nl-NL" sz="1000" dirty="0">
                <a:solidFill>
                  <a:srgbClr val="166645"/>
                </a:solidFill>
                <a:latin typeface="Mistral" pitchFamily="66" charset="0"/>
              </a:rPr>
              <a:t> 1997</a:t>
            </a:r>
          </a:p>
        </p:txBody>
      </p:sp>
      <p:sp>
        <p:nvSpPr>
          <p:cNvPr id="23579" name="Tekstvak 59"/>
          <p:cNvSpPr txBox="1">
            <a:spLocks noChangeArrowheads="1"/>
          </p:cNvSpPr>
          <p:nvPr/>
        </p:nvSpPr>
        <p:spPr bwMode="auto">
          <a:xfrm>
            <a:off x="1452561" y="0"/>
            <a:ext cx="9178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solidFill>
                  <a:srgbClr val="166645"/>
                </a:solidFill>
                <a:latin typeface="Mistral" pitchFamily="66" charset="0"/>
              </a:rPr>
              <a:t>Verduurzamingsmodel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714625" y="1958271"/>
            <a:ext cx="681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8000"/>
                </a:solidFill>
              </a:rPr>
              <a:t>       </a:t>
            </a:r>
            <a:r>
              <a:rPr lang="nl-NL" b="1" dirty="0" err="1">
                <a:solidFill>
                  <a:srgbClr val="166645"/>
                </a:solidFill>
              </a:rPr>
              <a:t>Planet</a:t>
            </a:r>
            <a:r>
              <a:rPr lang="nl-NL" b="1" dirty="0">
                <a:solidFill>
                  <a:srgbClr val="166645"/>
                </a:solidFill>
              </a:rPr>
              <a:t> </a:t>
            </a:r>
            <a:r>
              <a:rPr lang="nl-NL" b="1" dirty="0">
                <a:solidFill>
                  <a:srgbClr val="008000"/>
                </a:solidFill>
              </a:rPr>
              <a:t>                                       </a:t>
            </a:r>
            <a:r>
              <a:rPr lang="nl-NL" b="1" dirty="0">
                <a:solidFill>
                  <a:srgbClr val="C00000"/>
                </a:solidFill>
              </a:rPr>
              <a:t>Prof</a:t>
            </a:r>
            <a:r>
              <a:rPr lang="nl-NL" dirty="0">
                <a:solidFill>
                  <a:srgbClr val="C00000"/>
                </a:solidFill>
              </a:rPr>
              <a:t>i</a:t>
            </a:r>
            <a:r>
              <a:rPr lang="nl-NL" b="1" dirty="0">
                <a:solidFill>
                  <a:srgbClr val="C00000"/>
                </a:solidFill>
              </a:rPr>
              <a:t>t</a:t>
            </a:r>
            <a:r>
              <a:rPr lang="nl-NL" b="1" dirty="0">
                <a:solidFill>
                  <a:srgbClr val="008000"/>
                </a:solidFill>
              </a:rPr>
              <a:t>                                    </a:t>
            </a:r>
            <a:r>
              <a:rPr lang="nl-NL" b="1" dirty="0">
                <a:solidFill>
                  <a:schemeClr val="accent1"/>
                </a:solidFill>
              </a:rPr>
              <a:t>People</a:t>
            </a:r>
          </a:p>
        </p:txBody>
      </p:sp>
      <p:pic>
        <p:nvPicPr>
          <p:cNvPr id="56" name="Picture 10" descr="Pontifax_logo_LR">
            <a:extLst>
              <a:ext uri="{FF2B5EF4-FFF2-40B4-BE49-F238E27FC236}">
                <a16:creationId xmlns:a16="http://schemas.microsoft.com/office/drawing/2014/main" id="{BC97A9ED-88B8-4F85-A57A-2D5C8AFE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6405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keraccolade 49"/>
          <p:cNvSpPr/>
          <p:nvPr/>
        </p:nvSpPr>
        <p:spPr>
          <a:xfrm rot="10800000" flipV="1">
            <a:off x="3648076" y="2420938"/>
            <a:ext cx="1223963" cy="2736850"/>
          </a:xfrm>
          <a:prstGeom prst="leftBrace">
            <a:avLst/>
          </a:prstGeom>
          <a:ln w="44450">
            <a:solidFill>
              <a:schemeClr val="bg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8851" name="Tekstvak 57"/>
          <p:cNvSpPr txBox="1">
            <a:spLocks noChangeArrowheads="1"/>
          </p:cNvSpPr>
          <p:nvPr/>
        </p:nvSpPr>
        <p:spPr bwMode="auto">
          <a:xfrm>
            <a:off x="510988" y="188912"/>
            <a:ext cx="958154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2400" b="1" dirty="0">
                <a:solidFill>
                  <a:srgbClr val="339933"/>
                </a:solidFill>
                <a:latin typeface="Calibri" panose="020F0502020204030204" pitchFamily="34" charset="0"/>
              </a:rPr>
              <a:t>			</a:t>
            </a:r>
            <a:r>
              <a:rPr lang="en-US" altLang="nl-NL" sz="2400" b="1" dirty="0" err="1">
                <a:solidFill>
                  <a:srgbClr val="166645"/>
                </a:solidFill>
                <a:latin typeface="Calibri" panose="020F0502020204030204" pitchFamily="34" charset="0"/>
              </a:rPr>
              <a:t>Ondernemen</a:t>
            </a:r>
            <a:r>
              <a:rPr lang="en-US" altLang="nl-NL" sz="2000" b="1" dirty="0">
                <a:solidFill>
                  <a:srgbClr val="166645"/>
                </a:solidFill>
                <a:latin typeface="Calibri" panose="020F0502020204030204" pitchFamily="34" charset="0"/>
              </a:rPr>
              <a:t> &amp; </a:t>
            </a:r>
            <a:r>
              <a:rPr lang="en-US" altLang="nl-NL" sz="2400" b="1" dirty="0" err="1">
                <a:solidFill>
                  <a:srgbClr val="166645"/>
                </a:solidFill>
                <a:latin typeface="Calibri" panose="020F0502020204030204" pitchFamily="34" charset="0"/>
              </a:rPr>
              <a:t>omgeving</a:t>
            </a:r>
            <a:r>
              <a:rPr lang="en-US" altLang="nl-NL" sz="2000" b="1" dirty="0">
                <a:solidFill>
                  <a:srgbClr val="166645"/>
                </a:solidFill>
                <a:latin typeface="Calibri" panose="020F0502020204030204" pitchFamily="34" charset="0"/>
              </a:rPr>
              <a:t>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Positie</a:t>
            </a:r>
            <a:r>
              <a:rPr lang="en-US" altLang="nl-NL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producent</a:t>
            </a:r>
            <a:r>
              <a:rPr lang="en-US" altLang="nl-NL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basisproduct</a:t>
            </a:r>
            <a:r>
              <a:rPr lang="en-US" altLang="nl-NL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eieren</a:t>
            </a:r>
            <a:r>
              <a:rPr lang="en-US" altLang="nl-NL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:                                          </a:t>
            </a:r>
            <a:r>
              <a:rPr lang="en-US" altLang="nl-NL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Zelfstandige</a:t>
            </a:r>
            <a:r>
              <a:rPr lang="en-US" altLang="nl-NL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nl-NL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ketenpartij</a:t>
            </a:r>
            <a:r>
              <a:rPr lang="en-US" altLang="nl-NL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1600" b="1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vaal 9"/>
          <p:cNvSpPr/>
          <p:nvPr/>
        </p:nvSpPr>
        <p:spPr>
          <a:xfrm>
            <a:off x="2782888" y="3429001"/>
            <a:ext cx="792162" cy="72072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al 10"/>
          <p:cNvSpPr/>
          <p:nvPr/>
        </p:nvSpPr>
        <p:spPr>
          <a:xfrm>
            <a:off x="2782888" y="2060576"/>
            <a:ext cx="792162" cy="72072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2782888" y="4797425"/>
            <a:ext cx="792162" cy="71913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8855" name="Tekstvak 13"/>
          <p:cNvSpPr txBox="1">
            <a:spLocks noChangeArrowheads="1"/>
          </p:cNvSpPr>
          <p:nvPr/>
        </p:nvSpPr>
        <p:spPr bwMode="auto">
          <a:xfrm>
            <a:off x="3756026" y="1196976"/>
            <a:ext cx="4932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400" dirty="0">
                <a:solidFill>
                  <a:srgbClr val="339933"/>
                </a:solidFill>
                <a:latin typeface="Calibri" panose="020F0502020204030204" pitchFamily="34" charset="0"/>
              </a:rPr>
              <a:t>3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Toeleveranciers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         0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Coproducenten</a:t>
            </a:r>
            <a:r>
              <a:rPr lang="en-US" altLang="nl-NL" sz="1400" dirty="0">
                <a:solidFill>
                  <a:srgbClr val="166645"/>
                </a:solidFill>
                <a:latin typeface="Calibri" panose="020F0502020204030204" pitchFamily="34" charset="0"/>
              </a:rPr>
              <a:t> 	      1  </a:t>
            </a:r>
            <a:r>
              <a:rPr lang="en-US" altLang="nl-NL" sz="1400" dirty="0" err="1">
                <a:solidFill>
                  <a:srgbClr val="166645"/>
                </a:solidFill>
                <a:latin typeface="Calibri" panose="020F0502020204030204" pitchFamily="34" charset="0"/>
              </a:rPr>
              <a:t>klant</a:t>
            </a:r>
            <a:endParaRPr lang="nl-NL" altLang="nl-NL" sz="1400" dirty="0">
              <a:solidFill>
                <a:srgbClr val="166645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5159375" y="1196976"/>
            <a:ext cx="0" cy="5256213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6959600" y="1196976"/>
            <a:ext cx="0" cy="5256213"/>
          </a:xfrm>
          <a:prstGeom prst="line">
            <a:avLst/>
          </a:prstGeom>
          <a:ln w="444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Rectangle 15"/>
          <p:cNvSpPr>
            <a:spLocks noChangeArrowheads="1"/>
          </p:cNvSpPr>
          <p:nvPr/>
        </p:nvSpPr>
        <p:spPr bwMode="auto">
          <a:xfrm>
            <a:off x="1524000" y="6599238"/>
            <a:ext cx="12588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800">
                <a:solidFill>
                  <a:srgbClr val="000000"/>
                </a:solidFill>
              </a:rPr>
              <a:t>©2011 Pontifax-ERAC</a:t>
            </a:r>
            <a:endParaRPr lang="en-US" altLang="nl-NL" sz="800">
              <a:solidFill>
                <a:srgbClr val="000000"/>
              </a:solidFill>
            </a:endParaRPr>
          </a:p>
        </p:txBody>
      </p:sp>
      <p:pic>
        <p:nvPicPr>
          <p:cNvPr id="78859" name="Picture 11" descr="Benny Bonnewit, alias Benny de Bont (joods onderduikertje) achter de kruiwagen met melkbus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4" y="2514984"/>
            <a:ext cx="2141536" cy="19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4652682" y="4764648"/>
            <a:ext cx="27431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339933"/>
                </a:solidFill>
              </a:rPr>
              <a:t>  </a:t>
            </a:r>
            <a:r>
              <a:rPr lang="en-US" altLang="nl-NL" sz="1600" dirty="0" err="1">
                <a:solidFill>
                  <a:srgbClr val="166645"/>
                </a:solidFill>
              </a:rPr>
              <a:t>ondernemer</a:t>
            </a:r>
            <a:r>
              <a:rPr lang="en-US" altLang="nl-NL" sz="1600" dirty="0">
                <a:solidFill>
                  <a:srgbClr val="166645"/>
                </a:solidFill>
              </a:rPr>
              <a:t> </a:t>
            </a:r>
            <a:r>
              <a:rPr lang="en-US" altLang="nl-NL" sz="1600" dirty="0" err="1">
                <a:solidFill>
                  <a:srgbClr val="166645"/>
                </a:solidFill>
              </a:rPr>
              <a:t>bedrijfsleider</a:t>
            </a:r>
            <a:endParaRPr lang="nl-NL" altLang="nl-NL" sz="1600" dirty="0">
              <a:solidFill>
                <a:srgbClr val="166645"/>
              </a:solidFill>
            </a:endParaRPr>
          </a:p>
        </p:txBody>
      </p:sp>
      <p:pic>
        <p:nvPicPr>
          <p:cNvPr id="78861" name="Picture 13" descr="ANd9GcSDlR_oVHBWFTFDp5qb-Hv72R5TqOsicSanrr4RlL7iln2agVOt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852739"/>
            <a:ext cx="1368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14" descr="350px-Bulkschi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221164"/>
            <a:ext cx="13684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15" descr="vrachtw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644901"/>
            <a:ext cx="6492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6" descr="ANd9GcTZeJ0oxf9QCumcPX9DteYCZxBqiwQPPD41gULxB1GV9-wB-Oz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989138"/>
            <a:ext cx="27352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Rechte verbindingslijn met pijl 45"/>
          <p:cNvCxnSpPr>
            <a:endCxn id="78864" idx="1"/>
          </p:cNvCxnSpPr>
          <p:nvPr/>
        </p:nvCxnSpPr>
        <p:spPr>
          <a:xfrm>
            <a:off x="6889751" y="3970338"/>
            <a:ext cx="358775" cy="0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headEnd type="none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/>
          <p:cNvSpPr/>
          <p:nvPr/>
        </p:nvSpPr>
        <p:spPr>
          <a:xfrm>
            <a:off x="7824788" y="3500439"/>
            <a:ext cx="863600" cy="72072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8867" name="Picture 19" descr="gewassen-eieren-in-een-industriele-blauwe-lijn_6797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88913"/>
            <a:ext cx="2943551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Pontifax_logo_LR">
            <a:extLst>
              <a:ext uri="{FF2B5EF4-FFF2-40B4-BE49-F238E27FC236}">
                <a16:creationId xmlns:a16="http://schemas.microsoft.com/office/drawing/2014/main" id="{9DD40887-AB73-48FE-B628-3D008F2D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91089" y="6233351"/>
            <a:ext cx="1200911" cy="60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408638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496</Words>
  <Application>Microsoft Office PowerPoint</Application>
  <PresentationFormat>Breedbeeld</PresentationFormat>
  <Paragraphs>189</Paragraphs>
  <Slides>17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Mistral</vt:lpstr>
      <vt:lpstr>Rockwell Extra Bold</vt:lpstr>
      <vt:lpstr>Times New Roman</vt:lpstr>
      <vt:lpstr>Kantoorthema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Verduurzamend ondernemen    Wat heb je in je mars ? </vt:lpstr>
      <vt:lpstr>PowerPoint-presentatie</vt:lpstr>
      <vt:lpstr>PowerPoint-presentatie</vt:lpstr>
      <vt:lpstr> Toepassingen verduurzamingsmodel   - beoordeling initiatief/project   - pitch (6)                  - vormgeving governance of bestuur of adviesraad   - waarde creatie CIMBY (18)   - brainstorm (specifieke focus)   - acquisitie    - netwerkontwikkeling (uitbreiding)   - draagvlak ontwikkeling   - selectie deskundigen</vt:lpstr>
      <vt:lpstr> Voordelen toepassing verduurzamingsmodel      versterking initiatief :  verbreding en inbedding ondersteunende omgeving      interne toetsmogelijkheid      verbreding ontwikkelingspotentie en permanente       impuls    kostenbesparing    :  kortere procedures door ontkokering         ruimere financieringsmogelijkheden    verhoging gunfactor :  concrete invulling MVO en uitstraling</vt:lpstr>
      <vt:lpstr>Jokers :  Marianne Muller, Nicole Lemlijn, Marc Timmers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Masterclass Tussenheid “Relatie-inventarisatie”</dc:title>
  <dc:creator>wiet van meel</dc:creator>
  <cp:lastModifiedBy>wiet van meel</cp:lastModifiedBy>
  <cp:revision>51</cp:revision>
  <dcterms:created xsi:type="dcterms:W3CDTF">2017-02-28T08:40:20Z</dcterms:created>
  <dcterms:modified xsi:type="dcterms:W3CDTF">2017-11-27T22:34:06Z</dcterms:modified>
</cp:coreProperties>
</file>